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67"/>
  </p:notesMasterIdLst>
  <p:sldIdLst>
    <p:sldId id="256" r:id="rId2"/>
    <p:sldId id="257" r:id="rId3"/>
    <p:sldId id="258" r:id="rId4"/>
    <p:sldId id="259" r:id="rId5"/>
    <p:sldId id="298" r:id="rId6"/>
    <p:sldId id="260" r:id="rId7"/>
    <p:sldId id="299" r:id="rId8"/>
    <p:sldId id="261" r:id="rId9"/>
    <p:sldId id="300" r:id="rId10"/>
    <p:sldId id="262" r:id="rId11"/>
    <p:sldId id="301" r:id="rId12"/>
    <p:sldId id="263" r:id="rId13"/>
    <p:sldId id="302" r:id="rId14"/>
    <p:sldId id="264" r:id="rId15"/>
    <p:sldId id="303" r:id="rId16"/>
    <p:sldId id="265" r:id="rId17"/>
    <p:sldId id="304" r:id="rId18"/>
    <p:sldId id="266" r:id="rId19"/>
    <p:sldId id="305" r:id="rId20"/>
    <p:sldId id="267" r:id="rId21"/>
    <p:sldId id="306" r:id="rId22"/>
    <p:sldId id="268" r:id="rId23"/>
    <p:sldId id="307" r:id="rId24"/>
    <p:sldId id="269" r:id="rId25"/>
    <p:sldId id="308" r:id="rId26"/>
    <p:sldId id="270" r:id="rId27"/>
    <p:sldId id="309" r:id="rId28"/>
    <p:sldId id="271" r:id="rId29"/>
    <p:sldId id="310" r:id="rId30"/>
    <p:sldId id="272" r:id="rId31"/>
    <p:sldId id="311" r:id="rId32"/>
    <p:sldId id="273" r:id="rId33"/>
    <p:sldId id="312" r:id="rId34"/>
    <p:sldId id="274" r:id="rId35"/>
    <p:sldId id="313" r:id="rId36"/>
    <p:sldId id="275" r:id="rId37"/>
    <p:sldId id="314" r:id="rId38"/>
    <p:sldId id="276" r:id="rId39"/>
    <p:sldId id="315" r:id="rId40"/>
    <p:sldId id="277" r:id="rId41"/>
    <p:sldId id="316" r:id="rId42"/>
    <p:sldId id="278" r:id="rId43"/>
    <p:sldId id="317" r:id="rId44"/>
    <p:sldId id="279" r:id="rId45"/>
    <p:sldId id="318" r:id="rId46"/>
    <p:sldId id="280" r:id="rId47"/>
    <p:sldId id="319" r:id="rId48"/>
    <p:sldId id="281" r:id="rId49"/>
    <p:sldId id="320" r:id="rId50"/>
    <p:sldId id="282" r:id="rId51"/>
    <p:sldId id="321" r:id="rId52"/>
    <p:sldId id="283" r:id="rId53"/>
    <p:sldId id="322" r:id="rId54"/>
    <p:sldId id="284" r:id="rId55"/>
    <p:sldId id="323" r:id="rId56"/>
    <p:sldId id="285" r:id="rId57"/>
    <p:sldId id="324" r:id="rId58"/>
    <p:sldId id="286" r:id="rId59"/>
    <p:sldId id="325" r:id="rId60"/>
    <p:sldId id="287" r:id="rId61"/>
    <p:sldId id="326" r:id="rId62"/>
    <p:sldId id="288" r:id="rId63"/>
    <p:sldId id="327" r:id="rId64"/>
    <p:sldId id="289" r:id="rId65"/>
    <p:sldId id="290" r:id="rId66"/>
  </p:sldIdLst>
  <p:sldSz cx="9144000" cy="5143500" type="screen16x9"/>
  <p:notesSz cx="6858000" cy="9144000"/>
  <p:embeddedFontLst>
    <p:embeddedFont>
      <p:font typeface="Arial Nova" panose="020B0504020202020204" pitchFamily="34" charset="0"/>
      <p:regular r:id="rId68"/>
      <p:bold r:id="rId69"/>
      <p:italic r:id="rId70"/>
      <p:boldItalic r:id="rId71"/>
    </p:embeddedFont>
    <p:embeddedFont>
      <p:font typeface="Bebas Neue" panose="020B0606020202050201" pitchFamily="34" charset="0"/>
      <p:regular r:id="rId72"/>
    </p:embeddedFont>
    <p:embeddedFont>
      <p:font typeface="Calibri" panose="020F0502020204030204" pitchFamily="34" charset="0"/>
      <p:regular r:id="rId73"/>
      <p:bold r:id="rId74"/>
      <p:italic r:id="rId75"/>
      <p:boldItalic r:id="rId76"/>
    </p:embeddedFont>
    <p:embeddedFont>
      <p:font typeface="Della Respira" panose="02000603000000000000" pitchFamily="2" charset="0"/>
      <p:regular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p:restoredTop sz="94694"/>
  </p:normalViewPr>
  <p:slideViewPr>
    <p:cSldViewPr snapToGrid="0" snapToObjects="1">
      <p:cViewPr varScale="1">
        <p:scale>
          <a:sx n="142" d="100"/>
          <a:sy n="142" d="100"/>
        </p:scale>
        <p:origin x="9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76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24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83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87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28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04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61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59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25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834a636a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834a636a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816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729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996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757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1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2166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725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127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354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99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294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755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587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834a636a1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834a636a1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834a636a1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834a636a1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097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834a636a1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834a636a1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834a636a1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834a636a1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408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834a636a1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834a636a1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834a636a1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834a636a1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33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834a636a1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834a636a1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834a636a1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834a636a1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2797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834a636a1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834a636a1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834a636a1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834a636a1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8948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834a636a1_1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834a636a1_1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88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179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dpi="0" rotWithShape="1">
          <a:blip r:embed="rId2">
            <a:lum/>
          </a:blip>
          <a:srcRect/>
          <a:stretch>
            <a:fillRect/>
          </a:stretch>
        </a:blipFill>
        <a:effectLst/>
      </p:bgPr>
    </p:bg>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685800" y="2694400"/>
            <a:ext cx="7772400" cy="607800"/>
          </a:xfrm>
          <a:prstGeom prst="rect">
            <a:avLst/>
          </a:prstGeom>
          <a:effectLst>
            <a:reflection stA="25000" endPos="60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EOPARTY Answer">
  <p:cSld name="TITLE_ONLY_1_1">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dirty="0">
                <a:solidFill>
                  <a:srgbClr val="6D9EEB"/>
                </a:solidFill>
                <a:latin typeface="Della Respira"/>
                <a:ea typeface="Della Respira"/>
                <a:cs typeface="Della Respira"/>
                <a:sym typeface="Della Respira"/>
                <a:hlinkClick r:id="rId2" action="ppaction://hlinksldjump"/>
              </a:rPr>
              <a:t>⬅ BACK TO PANEL</a:t>
            </a:r>
            <a:endParaRPr sz="1000" dirty="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1535906" y="-2086898"/>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6" name="Google Shape;206;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dirty="0">
                <a:solidFill>
                  <a:srgbClr val="6D9EEB"/>
                </a:solidFill>
                <a:latin typeface="Della Respira"/>
                <a:ea typeface="Della Respira"/>
                <a:cs typeface="Della Respira"/>
                <a:sym typeface="Della Respira"/>
                <a:hlinkClick r:id="rId2" action="ppaction://hlinksldjump"/>
              </a:rPr>
              <a:t>⬅ BACK TO PANEL</a:t>
            </a:r>
            <a:endParaRPr sz="1000" dirty="0">
              <a:solidFill>
                <a:srgbClr val="6D9EEB"/>
              </a:solidFill>
              <a:latin typeface="Della Respira"/>
              <a:ea typeface="Della Respira"/>
              <a:cs typeface="Della Respira"/>
              <a:sym typeface="Della Respir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685800" y="2675275"/>
            <a:ext cx="7772400" cy="605700"/>
          </a:xfrm>
          <a:prstGeom prst="rect">
            <a:avLst/>
          </a:prstGeom>
          <a:effectLst>
            <a:reflection stA="35000" endPos="47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03" name="Google Shape;103;p3"/>
          <p:cNvSpPr txBox="1">
            <a:spLocks noGrp="1"/>
          </p:cNvSpPr>
          <p:nvPr>
            <p:ph type="subTitle" idx="1"/>
          </p:nvPr>
        </p:nvSpPr>
        <p:spPr>
          <a:xfrm>
            <a:off x="685800" y="3381833"/>
            <a:ext cx="7772400" cy="4035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400"/>
              <a:buNone/>
              <a:defRPr>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1"/>
        <p:cNvGrpSpPr/>
        <p:nvPr/>
      </p:nvGrpSpPr>
      <p:grpSpPr>
        <a:xfrm>
          <a:off x="0" y="0"/>
          <a:ext cx="0" cy="0"/>
          <a:chOff x="0" y="0"/>
          <a:chExt cx="0" cy="0"/>
        </a:xfrm>
      </p:grpSpPr>
      <p:grpSp>
        <p:nvGrpSpPr>
          <p:cNvPr id="112" name="Google Shape;112;p5"/>
          <p:cNvGrpSpPr/>
          <p:nvPr/>
        </p:nvGrpSpPr>
        <p:grpSpPr>
          <a:xfrm>
            <a:off x="695700" y="695700"/>
            <a:ext cx="7752600" cy="3752100"/>
            <a:chOff x="695700" y="695700"/>
            <a:chExt cx="7752600" cy="3752100"/>
          </a:xfrm>
        </p:grpSpPr>
        <p:sp>
          <p:nvSpPr>
            <p:cNvPr id="113" name="Google Shape;113;p5"/>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5"/>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6" name="Google Shape;116;p5"/>
          <p:cNvSpPr txBox="1">
            <a:spLocks noGrp="1"/>
          </p:cNvSpPr>
          <p:nvPr>
            <p:ph type="body" idx="1"/>
          </p:nvPr>
        </p:nvSpPr>
        <p:spPr>
          <a:xfrm>
            <a:off x="1022525" y="1475820"/>
            <a:ext cx="7098900" cy="273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7" name="Google Shape;117;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8"/>
        <p:cNvGrpSpPr/>
        <p:nvPr/>
      </p:nvGrpSpPr>
      <p:grpSpPr>
        <a:xfrm>
          <a:off x="0" y="0"/>
          <a:ext cx="0" cy="0"/>
          <a:chOff x="0" y="0"/>
          <a:chExt cx="0" cy="0"/>
        </a:xfrm>
      </p:grpSpPr>
      <p:grpSp>
        <p:nvGrpSpPr>
          <p:cNvPr id="119" name="Google Shape;119;p6"/>
          <p:cNvGrpSpPr/>
          <p:nvPr/>
        </p:nvGrpSpPr>
        <p:grpSpPr>
          <a:xfrm>
            <a:off x="695700" y="695700"/>
            <a:ext cx="7752600" cy="3752100"/>
            <a:chOff x="695700" y="695700"/>
            <a:chExt cx="7752600" cy="3752100"/>
          </a:xfrm>
        </p:grpSpPr>
        <p:sp>
          <p:nvSpPr>
            <p:cNvPr id="120" name="Google Shape;120;p6"/>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6"/>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3" name="Google Shape;123;p6"/>
          <p:cNvSpPr txBox="1">
            <a:spLocks noGrp="1"/>
          </p:cNvSpPr>
          <p:nvPr>
            <p:ph type="body" idx="1"/>
          </p:nvPr>
        </p:nvSpPr>
        <p:spPr>
          <a:xfrm>
            <a:off x="1022537" y="1475825"/>
            <a:ext cx="3316800" cy="2689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124" name="Google Shape;124;p6"/>
          <p:cNvSpPr txBox="1">
            <a:spLocks noGrp="1"/>
          </p:cNvSpPr>
          <p:nvPr>
            <p:ph type="body" idx="2"/>
          </p:nvPr>
        </p:nvSpPr>
        <p:spPr>
          <a:xfrm>
            <a:off x="4804636" y="1475825"/>
            <a:ext cx="3316800" cy="2689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125" name="Google Shape;125;p6"/>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8"/>
          <p:cNvGrpSpPr/>
          <p:nvPr/>
        </p:nvGrpSpPr>
        <p:grpSpPr>
          <a:xfrm>
            <a:off x="695700" y="695700"/>
            <a:ext cx="7752600" cy="3752100"/>
            <a:chOff x="695700" y="695700"/>
            <a:chExt cx="7752600" cy="3752100"/>
          </a:xfrm>
        </p:grpSpPr>
        <p:sp>
          <p:nvSpPr>
            <p:cNvPr id="137" name="Google Shape;137;p8"/>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EOPARTY Panel">
  <p:cSld name="TITLE_ONLY_2">
    <p:spTree>
      <p:nvGrpSpPr>
        <p:cNvPr id="1" name="Shape 141"/>
        <p:cNvGrpSpPr/>
        <p:nvPr/>
      </p:nvGrpSpPr>
      <p:grpSpPr>
        <a:xfrm>
          <a:off x="0" y="0"/>
          <a:ext cx="0" cy="0"/>
          <a:chOff x="0" y="0"/>
          <a:chExt cx="0" cy="0"/>
        </a:xfrm>
      </p:grpSpPr>
      <p:sp>
        <p:nvSpPr>
          <p:cNvPr id="142" name="Google Shape;142;p9"/>
          <p:cNvSpPr/>
          <p:nvPr/>
        </p:nvSpPr>
        <p:spPr>
          <a:xfrm>
            <a:off x="485311" y="484852"/>
            <a:ext cx="8177442" cy="418321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grpSp>
        <p:nvGrpSpPr>
          <p:cNvPr id="144" name="Google Shape;144;p9"/>
          <p:cNvGrpSpPr/>
          <p:nvPr/>
        </p:nvGrpSpPr>
        <p:grpSpPr>
          <a:xfrm>
            <a:off x="572720" y="572673"/>
            <a:ext cx="1265739" cy="4018309"/>
            <a:chOff x="572700" y="572684"/>
            <a:chExt cx="1251349" cy="4018309"/>
          </a:xfrm>
        </p:grpSpPr>
        <p:sp>
          <p:nvSpPr>
            <p:cNvPr id="145" name="Google Shape;145;p9"/>
            <p:cNvSpPr/>
            <p:nvPr/>
          </p:nvSpPr>
          <p:spPr>
            <a:xfrm>
              <a:off x="572700"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72700"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572700"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572700"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72700"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72700"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9"/>
          <p:cNvGrpSpPr/>
          <p:nvPr/>
        </p:nvGrpSpPr>
        <p:grpSpPr>
          <a:xfrm>
            <a:off x="1917802" y="572673"/>
            <a:ext cx="1265739" cy="4018309"/>
            <a:chOff x="1922099" y="572684"/>
            <a:chExt cx="1251349" cy="4018309"/>
          </a:xfrm>
        </p:grpSpPr>
        <p:sp>
          <p:nvSpPr>
            <p:cNvPr id="152" name="Google Shape;152;p9"/>
            <p:cNvSpPr/>
            <p:nvPr/>
          </p:nvSpPr>
          <p:spPr>
            <a:xfrm>
              <a:off x="1922099"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922099"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922099"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922099"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922099"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922099"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3262884" y="572673"/>
            <a:ext cx="1265739" cy="4018309"/>
            <a:chOff x="3271498" y="572684"/>
            <a:chExt cx="1251349" cy="4018309"/>
          </a:xfrm>
        </p:grpSpPr>
        <p:sp>
          <p:nvSpPr>
            <p:cNvPr id="159" name="Google Shape;159;p9"/>
            <p:cNvSpPr/>
            <p:nvPr/>
          </p:nvSpPr>
          <p:spPr>
            <a:xfrm>
              <a:off x="3271498"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1498"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271498"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271498"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271498"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271498"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4607967" y="572673"/>
            <a:ext cx="1265739" cy="4018309"/>
            <a:chOff x="4620897" y="572684"/>
            <a:chExt cx="1251349" cy="4018309"/>
          </a:xfrm>
        </p:grpSpPr>
        <p:sp>
          <p:nvSpPr>
            <p:cNvPr id="166" name="Google Shape;166;p9"/>
            <p:cNvSpPr/>
            <p:nvPr/>
          </p:nvSpPr>
          <p:spPr>
            <a:xfrm>
              <a:off x="4620897"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4620897"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4620897"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620897"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620897"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4620897"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9"/>
          <p:cNvGrpSpPr/>
          <p:nvPr/>
        </p:nvGrpSpPr>
        <p:grpSpPr>
          <a:xfrm>
            <a:off x="5953049" y="572673"/>
            <a:ext cx="1265739" cy="4018309"/>
            <a:chOff x="5970296" y="572684"/>
            <a:chExt cx="1251349" cy="4018309"/>
          </a:xfrm>
        </p:grpSpPr>
        <p:sp>
          <p:nvSpPr>
            <p:cNvPr id="173" name="Google Shape;173;p9"/>
            <p:cNvSpPr/>
            <p:nvPr/>
          </p:nvSpPr>
          <p:spPr>
            <a:xfrm>
              <a:off x="59702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9702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702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9702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9702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9702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7298131" y="572673"/>
            <a:ext cx="1265739" cy="4018309"/>
            <a:chOff x="7319696" y="572684"/>
            <a:chExt cx="1251349" cy="4018309"/>
          </a:xfrm>
        </p:grpSpPr>
        <p:sp>
          <p:nvSpPr>
            <p:cNvPr id="180" name="Google Shape;180;p9"/>
            <p:cNvSpPr/>
            <p:nvPr/>
          </p:nvSpPr>
          <p:spPr>
            <a:xfrm>
              <a:off x="73196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73196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73196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73196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73196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3196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15">
            <a:lum/>
          </a:blip>
          <a:srcRect/>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8"/>
            <a:chOff x="-118224" y="-233576"/>
            <a:chExt cx="9239574" cy="3010918"/>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2"/>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 name="Google Shape;17;p1"/>
            <p:cNvSpPr/>
            <p:nvPr/>
          </p:nvSpPr>
          <p:spPr>
            <a:xfrm>
              <a:off x="-118224" y="419163"/>
              <a:ext cx="634840" cy="712117"/>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78000">
                  <a:srgbClr val="E3E8FB">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20;p1"/>
            <p:cNvSpPr/>
            <p:nvPr/>
          </p:nvSpPr>
          <p:spPr>
            <a:xfrm>
              <a:off x="2717107" y="1008374"/>
              <a:ext cx="1032685" cy="1032685"/>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23;p1"/>
            <p:cNvSpPr/>
            <p:nvPr/>
          </p:nvSpPr>
          <p:spPr>
            <a:xfrm>
              <a:off x="6613501" y="128288"/>
              <a:ext cx="803354" cy="803354"/>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 name="Google Shape;29;p1"/>
            <p:cNvSpPr/>
            <p:nvPr/>
          </p:nvSpPr>
          <p:spPr>
            <a:xfrm>
              <a:off x="50301" y="1973988"/>
              <a:ext cx="803354" cy="803354"/>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chemeClr val="bg1"/>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dirty="0"/>
          </a:p>
        </p:txBody>
      </p:sp>
      <p:sp>
        <p:nvSpPr>
          <p:cNvPr id="97" name="Google Shape;97;p1"/>
          <p:cNvSpPr txBox="1">
            <a:spLocks noGrp="1"/>
          </p:cNvSpPr>
          <p:nvPr>
            <p:ph type="body" idx="1"/>
          </p:nvPr>
        </p:nvSpPr>
        <p:spPr>
          <a:xfrm>
            <a:off x="1022525" y="1502068"/>
            <a:ext cx="7098900" cy="2713652"/>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dirty="0"/>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18" Type="http://schemas.openxmlformats.org/officeDocument/2006/relationships/slide" Target="slide34.xml"/><Relationship Id="rId26" Type="http://schemas.openxmlformats.org/officeDocument/2006/relationships/slide" Target="slide50.xml"/><Relationship Id="rId3" Type="http://schemas.openxmlformats.org/officeDocument/2006/relationships/slide" Target="slide4.xml"/><Relationship Id="rId21" Type="http://schemas.openxmlformats.org/officeDocument/2006/relationships/slide" Target="slide40.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32.xml"/><Relationship Id="rId25" Type="http://schemas.openxmlformats.org/officeDocument/2006/relationships/slide" Target="slide48.xml"/><Relationship Id="rId2" Type="http://schemas.openxmlformats.org/officeDocument/2006/relationships/notesSlide" Target="../notesSlides/notesSlide3.xml"/><Relationship Id="rId16" Type="http://schemas.openxmlformats.org/officeDocument/2006/relationships/slide" Target="slide30.xml"/><Relationship Id="rId20" Type="http://schemas.openxmlformats.org/officeDocument/2006/relationships/slide" Target="slide38.xml"/><Relationship Id="rId29" Type="http://schemas.openxmlformats.org/officeDocument/2006/relationships/slide" Target="slide56.xml"/><Relationship Id="rId1" Type="http://schemas.openxmlformats.org/officeDocument/2006/relationships/slideLayout" Target="../slideLayouts/slideLayout8.xml"/><Relationship Id="rId6" Type="http://schemas.openxmlformats.org/officeDocument/2006/relationships/slide" Target="slide10.xml"/><Relationship Id="rId11" Type="http://schemas.openxmlformats.org/officeDocument/2006/relationships/slide" Target="slide20.xml"/><Relationship Id="rId24" Type="http://schemas.openxmlformats.org/officeDocument/2006/relationships/slide" Target="slide46.xml"/><Relationship Id="rId32" Type="http://schemas.openxmlformats.org/officeDocument/2006/relationships/slide" Target="slide62.xml"/><Relationship Id="rId5" Type="http://schemas.openxmlformats.org/officeDocument/2006/relationships/slide" Target="slide8.xml"/><Relationship Id="rId15" Type="http://schemas.openxmlformats.org/officeDocument/2006/relationships/slide" Target="slide28.xml"/><Relationship Id="rId23" Type="http://schemas.openxmlformats.org/officeDocument/2006/relationships/slide" Target="slide44.xml"/><Relationship Id="rId28" Type="http://schemas.openxmlformats.org/officeDocument/2006/relationships/slide" Target="slide54.xml"/><Relationship Id="rId10" Type="http://schemas.openxmlformats.org/officeDocument/2006/relationships/slide" Target="slide18.xml"/><Relationship Id="rId19" Type="http://schemas.openxmlformats.org/officeDocument/2006/relationships/slide" Target="slide36.xml"/><Relationship Id="rId31" Type="http://schemas.openxmlformats.org/officeDocument/2006/relationships/slide" Target="slide60.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6.xml"/><Relationship Id="rId22" Type="http://schemas.openxmlformats.org/officeDocument/2006/relationships/slide" Target="slide42.xml"/><Relationship Id="rId27" Type="http://schemas.openxmlformats.org/officeDocument/2006/relationships/slide" Target="slide52.xml"/><Relationship Id="rId30" Type="http://schemas.openxmlformats.org/officeDocument/2006/relationships/slide" Target="slide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8"/>
        <p:cNvGrpSpPr/>
        <p:nvPr/>
      </p:nvGrpSpPr>
      <p:grpSpPr>
        <a:xfrm>
          <a:off x="0" y="0"/>
          <a:ext cx="0" cy="0"/>
          <a:chOff x="0" y="0"/>
          <a:chExt cx="0" cy="0"/>
        </a:xfrm>
      </p:grpSpPr>
      <p:grpSp>
        <p:nvGrpSpPr>
          <p:cNvPr id="219" name="Google Shape;219;p15"/>
          <p:cNvGrpSpPr/>
          <p:nvPr/>
        </p:nvGrpSpPr>
        <p:grpSpPr>
          <a:xfrm>
            <a:off x="2053422" y="2286000"/>
            <a:ext cx="4762836" cy="1342997"/>
            <a:chOff x="1685054" y="1701955"/>
            <a:chExt cx="5633635" cy="1588540"/>
          </a:xfrm>
        </p:grpSpPr>
        <p:sp>
          <p:nvSpPr>
            <p:cNvPr id="220" name="Google Shape;220;p15"/>
            <p:cNvSpPr/>
            <p:nvPr/>
          </p:nvSpPr>
          <p:spPr>
            <a:xfrm>
              <a:off x="1685054" y="1701955"/>
              <a:ext cx="5633635" cy="1588540"/>
            </a:xfrm>
            <a:custGeom>
              <a:avLst/>
              <a:gdLst/>
              <a:ahLst/>
              <a:cxnLst/>
              <a:rect l="l" t="t" r="r" b="b"/>
              <a:pathLst>
                <a:path w="11497214" h="3241918" extrusionOk="0">
                  <a:moveTo>
                    <a:pt x="787024" y="2781311"/>
                  </a:moveTo>
                  <a:cubicBezTo>
                    <a:pt x="786661" y="2828882"/>
                    <a:pt x="747700" y="2867155"/>
                    <a:pt x="700002" y="2866794"/>
                  </a:cubicBezTo>
                  <a:cubicBezTo>
                    <a:pt x="699776" y="2866794"/>
                    <a:pt x="699550" y="2866785"/>
                    <a:pt x="699323" y="2866785"/>
                  </a:cubicBezTo>
                  <a:lnTo>
                    <a:pt x="503353" y="2866785"/>
                  </a:lnTo>
                  <a:cubicBezTo>
                    <a:pt x="455659" y="2867516"/>
                    <a:pt x="416397" y="2829556"/>
                    <a:pt x="415659" y="2781986"/>
                  </a:cubicBezTo>
                  <a:cubicBezTo>
                    <a:pt x="415656" y="2781767"/>
                    <a:pt x="415654" y="2781539"/>
                    <a:pt x="415652" y="2781311"/>
                  </a:cubicBezTo>
                  <a:lnTo>
                    <a:pt x="415652" y="1920782"/>
                  </a:lnTo>
                  <a:lnTo>
                    <a:pt x="0" y="1920782"/>
                  </a:lnTo>
                  <a:lnTo>
                    <a:pt x="0" y="3005822"/>
                  </a:lnTo>
                  <a:cubicBezTo>
                    <a:pt x="-158" y="3135115"/>
                    <a:pt x="104803" y="3240048"/>
                    <a:pt x="234440" y="3240210"/>
                  </a:cubicBezTo>
                  <a:cubicBezTo>
                    <a:pt x="234789" y="3240210"/>
                    <a:pt x="235139" y="3240210"/>
                    <a:pt x="235488" y="3240210"/>
                  </a:cubicBezTo>
                  <a:lnTo>
                    <a:pt x="983090" y="3240210"/>
                  </a:lnTo>
                  <a:cubicBezTo>
                    <a:pt x="1112727" y="3240789"/>
                    <a:pt x="1218283" y="3136445"/>
                    <a:pt x="1218864" y="3007152"/>
                  </a:cubicBezTo>
                  <a:cubicBezTo>
                    <a:pt x="1218864" y="3006715"/>
                    <a:pt x="1218864" y="3006268"/>
                    <a:pt x="1218864" y="3005822"/>
                  </a:cubicBezTo>
                  <a:lnTo>
                    <a:pt x="1218864" y="0"/>
                  </a:lnTo>
                  <a:lnTo>
                    <a:pt x="787024" y="0"/>
                  </a:lnTo>
                  <a:close/>
                  <a:moveTo>
                    <a:pt x="1842198" y="0"/>
                  </a:moveTo>
                  <a:cubicBezTo>
                    <a:pt x="1604139" y="0"/>
                    <a:pt x="1413120" y="110926"/>
                    <a:pt x="1413120" y="248728"/>
                  </a:cubicBezTo>
                  <a:lnTo>
                    <a:pt x="1413120" y="2969733"/>
                  </a:lnTo>
                  <a:cubicBezTo>
                    <a:pt x="1413120" y="3107535"/>
                    <a:pt x="1521199" y="3240210"/>
                    <a:pt x="1758972" y="3240210"/>
                  </a:cubicBezTo>
                  <a:lnTo>
                    <a:pt x="2567041" y="3240210"/>
                  </a:lnTo>
                  <a:lnTo>
                    <a:pt x="2567041" y="2866500"/>
                  </a:lnTo>
                  <a:lnTo>
                    <a:pt x="1954657" y="2866500"/>
                  </a:lnTo>
                  <a:cubicBezTo>
                    <a:pt x="1893285" y="2866500"/>
                    <a:pt x="1843531" y="2816878"/>
                    <a:pt x="1843531" y="2755669"/>
                  </a:cubicBezTo>
                  <a:cubicBezTo>
                    <a:pt x="1843531" y="2755546"/>
                    <a:pt x="1843531" y="2755413"/>
                    <a:pt x="1843531" y="2755289"/>
                  </a:cubicBezTo>
                  <a:lnTo>
                    <a:pt x="1843531" y="2409216"/>
                  </a:lnTo>
                  <a:cubicBezTo>
                    <a:pt x="1843474" y="2348008"/>
                    <a:pt x="1893190" y="2298347"/>
                    <a:pt x="1954562" y="2298290"/>
                  </a:cubicBezTo>
                  <a:cubicBezTo>
                    <a:pt x="1954590" y="2298290"/>
                    <a:pt x="1954628" y="2298290"/>
                    <a:pt x="1954657" y="2298290"/>
                  </a:cubicBezTo>
                  <a:lnTo>
                    <a:pt x="2567041" y="2298290"/>
                  </a:lnTo>
                  <a:lnTo>
                    <a:pt x="2567041" y="1928475"/>
                  </a:lnTo>
                  <a:lnTo>
                    <a:pt x="1961608" y="1928475"/>
                  </a:lnTo>
                  <a:cubicBezTo>
                    <a:pt x="1896294" y="1928370"/>
                    <a:pt x="1843426" y="1875471"/>
                    <a:pt x="1843531" y="1810331"/>
                  </a:cubicBezTo>
                  <a:cubicBezTo>
                    <a:pt x="1843531" y="1810265"/>
                    <a:pt x="1843531" y="1810208"/>
                    <a:pt x="1843531" y="1810141"/>
                  </a:cubicBezTo>
                  <a:lnTo>
                    <a:pt x="1843531" y="1441655"/>
                  </a:lnTo>
                  <a:cubicBezTo>
                    <a:pt x="1843322" y="1376514"/>
                    <a:pt x="1896104" y="1323530"/>
                    <a:pt x="1961418" y="1323321"/>
                  </a:cubicBezTo>
                  <a:cubicBezTo>
                    <a:pt x="1961485" y="1323321"/>
                    <a:pt x="1961542" y="1323321"/>
                    <a:pt x="1961608" y="1323321"/>
                  </a:cubicBezTo>
                  <a:lnTo>
                    <a:pt x="2566850" y="1323321"/>
                  </a:lnTo>
                  <a:lnTo>
                    <a:pt x="2566850" y="0"/>
                  </a:lnTo>
                  <a:close/>
                  <a:moveTo>
                    <a:pt x="10513457" y="1364824"/>
                  </a:moveTo>
                  <a:lnTo>
                    <a:pt x="10513457" y="1905397"/>
                  </a:lnTo>
                  <a:lnTo>
                    <a:pt x="10214836" y="1905397"/>
                  </a:lnTo>
                  <a:cubicBezTo>
                    <a:pt x="10172367" y="1905397"/>
                    <a:pt x="10138657" y="1865034"/>
                    <a:pt x="10138657" y="1814890"/>
                  </a:cubicBezTo>
                  <a:lnTo>
                    <a:pt x="10138657" y="0"/>
                  </a:lnTo>
                  <a:lnTo>
                    <a:pt x="9727005" y="0"/>
                  </a:lnTo>
                  <a:lnTo>
                    <a:pt x="9727005" y="1923821"/>
                  </a:lnTo>
                  <a:cubicBezTo>
                    <a:pt x="9727005" y="2115377"/>
                    <a:pt x="9878411" y="2269704"/>
                    <a:pt x="10066478" y="2269704"/>
                  </a:cubicBezTo>
                  <a:lnTo>
                    <a:pt x="10514029" y="2269704"/>
                  </a:lnTo>
                  <a:lnTo>
                    <a:pt x="10514029" y="2793658"/>
                  </a:lnTo>
                  <a:cubicBezTo>
                    <a:pt x="10514029" y="2825568"/>
                    <a:pt x="10480701" y="2850640"/>
                    <a:pt x="10439184" y="2850640"/>
                  </a:cubicBezTo>
                  <a:lnTo>
                    <a:pt x="10081523" y="2850640"/>
                  </a:lnTo>
                  <a:lnTo>
                    <a:pt x="10081523" y="3240020"/>
                  </a:lnTo>
                  <a:lnTo>
                    <a:pt x="10572877" y="3240020"/>
                  </a:lnTo>
                  <a:cubicBezTo>
                    <a:pt x="10758469" y="3240020"/>
                    <a:pt x="10907874" y="3132323"/>
                    <a:pt x="10907874" y="2998509"/>
                  </a:cubicBezTo>
                  <a:lnTo>
                    <a:pt x="10907874" y="0"/>
                  </a:lnTo>
                  <a:lnTo>
                    <a:pt x="10514029" y="0"/>
                  </a:lnTo>
                  <a:close/>
                  <a:moveTo>
                    <a:pt x="11112605" y="0"/>
                  </a:moveTo>
                  <a:lnTo>
                    <a:pt x="11112605" y="2269799"/>
                  </a:lnTo>
                  <a:lnTo>
                    <a:pt x="11497214" y="2269799"/>
                  </a:lnTo>
                  <a:lnTo>
                    <a:pt x="11497214" y="0"/>
                  </a:lnTo>
                  <a:close/>
                  <a:moveTo>
                    <a:pt x="8024406" y="2116801"/>
                  </a:moveTo>
                  <a:cubicBezTo>
                    <a:pt x="8100585" y="2040825"/>
                    <a:pt x="8146768" y="2012999"/>
                    <a:pt x="8146768" y="1924106"/>
                  </a:cubicBezTo>
                  <a:lnTo>
                    <a:pt x="8146768" y="292035"/>
                  </a:lnTo>
                  <a:cubicBezTo>
                    <a:pt x="8146768" y="130205"/>
                    <a:pt x="7989268" y="0"/>
                    <a:pt x="7793584" y="0"/>
                  </a:cubicBezTo>
                  <a:lnTo>
                    <a:pt x="6958281" y="0"/>
                  </a:lnTo>
                  <a:lnTo>
                    <a:pt x="6958281" y="3240210"/>
                  </a:lnTo>
                  <a:lnTo>
                    <a:pt x="7355079" y="3240210"/>
                  </a:lnTo>
                  <a:lnTo>
                    <a:pt x="7355079" y="2291168"/>
                  </a:lnTo>
                  <a:lnTo>
                    <a:pt x="7583044" y="2291168"/>
                  </a:lnTo>
                  <a:cubicBezTo>
                    <a:pt x="7682553" y="2298765"/>
                    <a:pt x="7766540" y="2376641"/>
                    <a:pt x="7773492" y="2472182"/>
                  </a:cubicBezTo>
                  <a:lnTo>
                    <a:pt x="7831959" y="3240115"/>
                  </a:lnTo>
                  <a:lnTo>
                    <a:pt x="8271512" y="3240115"/>
                  </a:lnTo>
                  <a:lnTo>
                    <a:pt x="8179811" y="2438372"/>
                  </a:lnTo>
                  <a:cubicBezTo>
                    <a:pt x="8160671" y="2269799"/>
                    <a:pt x="8105251" y="2197432"/>
                    <a:pt x="8024406" y="2116801"/>
                  </a:cubicBezTo>
                  <a:close/>
                  <a:moveTo>
                    <a:pt x="7724547" y="1782220"/>
                  </a:moveTo>
                  <a:cubicBezTo>
                    <a:pt x="7724547" y="1854777"/>
                    <a:pt x="7675602" y="1913184"/>
                    <a:pt x="7614753" y="1913184"/>
                  </a:cubicBezTo>
                  <a:lnTo>
                    <a:pt x="7355079" y="1913184"/>
                  </a:lnTo>
                  <a:lnTo>
                    <a:pt x="7355079" y="1308031"/>
                  </a:lnTo>
                  <a:lnTo>
                    <a:pt x="7614753" y="1308031"/>
                  </a:lnTo>
                  <a:cubicBezTo>
                    <a:pt x="7675602" y="1308031"/>
                    <a:pt x="7724547" y="1366438"/>
                    <a:pt x="7724547" y="1438996"/>
                  </a:cubicBezTo>
                  <a:close/>
                  <a:moveTo>
                    <a:pt x="6238486" y="0"/>
                  </a:moveTo>
                  <a:lnTo>
                    <a:pt x="5932437" y="0"/>
                  </a:lnTo>
                  <a:cubicBezTo>
                    <a:pt x="5794458" y="0"/>
                    <a:pt x="5675333" y="94306"/>
                    <a:pt x="5664477" y="211595"/>
                  </a:cubicBezTo>
                  <a:lnTo>
                    <a:pt x="5396327" y="3240210"/>
                  </a:lnTo>
                  <a:lnTo>
                    <a:pt x="5813883" y="3240210"/>
                  </a:lnTo>
                  <a:lnTo>
                    <a:pt x="5901394" y="2295631"/>
                  </a:lnTo>
                  <a:lnTo>
                    <a:pt x="6277051" y="2295631"/>
                  </a:lnTo>
                  <a:lnTo>
                    <a:pt x="6364562" y="3240210"/>
                  </a:lnTo>
                  <a:lnTo>
                    <a:pt x="6823826" y="3240210"/>
                  </a:lnTo>
                  <a:lnTo>
                    <a:pt x="6509587" y="211595"/>
                  </a:lnTo>
                  <a:cubicBezTo>
                    <a:pt x="6497684" y="94306"/>
                    <a:pt x="6376655" y="0"/>
                    <a:pt x="6238486" y="0"/>
                  </a:cubicBezTo>
                  <a:close/>
                  <a:moveTo>
                    <a:pt x="5936246" y="1919452"/>
                  </a:moveTo>
                  <a:lnTo>
                    <a:pt x="5986904" y="1372516"/>
                  </a:lnTo>
                  <a:cubicBezTo>
                    <a:pt x="5989666" y="1342411"/>
                    <a:pt x="6027660" y="1318193"/>
                    <a:pt x="6072034" y="1318193"/>
                  </a:cubicBezTo>
                  <a:lnTo>
                    <a:pt x="6106411" y="1318193"/>
                  </a:lnTo>
                  <a:cubicBezTo>
                    <a:pt x="6150784" y="1318193"/>
                    <a:pt x="6188779" y="1342411"/>
                    <a:pt x="6191541" y="1372516"/>
                  </a:cubicBezTo>
                  <a:lnTo>
                    <a:pt x="6242200" y="1919452"/>
                  </a:lnTo>
                  <a:close/>
                  <a:moveTo>
                    <a:pt x="3729913" y="0"/>
                  </a:moveTo>
                  <a:lnTo>
                    <a:pt x="3013545" y="0"/>
                  </a:lnTo>
                  <a:cubicBezTo>
                    <a:pt x="2888421" y="0"/>
                    <a:pt x="2787769" y="104468"/>
                    <a:pt x="2787769" y="234388"/>
                  </a:cubicBezTo>
                  <a:lnTo>
                    <a:pt x="2787769" y="3005822"/>
                  </a:lnTo>
                  <a:cubicBezTo>
                    <a:pt x="2787769" y="3135647"/>
                    <a:pt x="2888421" y="3240210"/>
                    <a:pt x="3013545" y="3240210"/>
                  </a:cubicBezTo>
                  <a:lnTo>
                    <a:pt x="3729913" y="3240210"/>
                  </a:lnTo>
                  <a:cubicBezTo>
                    <a:pt x="3855036" y="3240210"/>
                    <a:pt x="3955688" y="3135742"/>
                    <a:pt x="3955688" y="3005822"/>
                  </a:cubicBezTo>
                  <a:lnTo>
                    <a:pt x="3955688" y="234388"/>
                  </a:lnTo>
                  <a:cubicBezTo>
                    <a:pt x="3955688" y="104468"/>
                    <a:pt x="3855036" y="0"/>
                    <a:pt x="3729913" y="0"/>
                  </a:cubicBezTo>
                  <a:close/>
                  <a:moveTo>
                    <a:pt x="3524134" y="2754909"/>
                  </a:moveTo>
                  <a:cubicBezTo>
                    <a:pt x="3524134" y="2816735"/>
                    <a:pt x="3468142" y="2866500"/>
                    <a:pt x="3398629" y="2866500"/>
                  </a:cubicBezTo>
                  <a:lnTo>
                    <a:pt x="3344828" y="2866500"/>
                  </a:lnTo>
                  <a:cubicBezTo>
                    <a:pt x="3275314" y="2866500"/>
                    <a:pt x="3219323" y="2816735"/>
                    <a:pt x="3219323" y="2754909"/>
                  </a:cubicBezTo>
                  <a:lnTo>
                    <a:pt x="3219323" y="1434817"/>
                  </a:lnTo>
                  <a:cubicBezTo>
                    <a:pt x="3219323" y="1372896"/>
                    <a:pt x="3275314" y="1323132"/>
                    <a:pt x="3344828" y="1323132"/>
                  </a:cubicBezTo>
                  <a:lnTo>
                    <a:pt x="3398629" y="1323132"/>
                  </a:lnTo>
                  <a:cubicBezTo>
                    <a:pt x="3468142" y="1323132"/>
                    <a:pt x="3524134" y="1372896"/>
                    <a:pt x="3524134" y="1434817"/>
                  </a:cubicBezTo>
                  <a:close/>
                  <a:moveTo>
                    <a:pt x="4961155" y="0"/>
                  </a:moveTo>
                  <a:lnTo>
                    <a:pt x="4170798" y="0"/>
                  </a:lnTo>
                  <a:lnTo>
                    <a:pt x="4170798" y="3240210"/>
                  </a:lnTo>
                  <a:lnTo>
                    <a:pt x="4588545" y="3240210"/>
                  </a:lnTo>
                  <a:lnTo>
                    <a:pt x="4588545" y="2306458"/>
                  </a:lnTo>
                  <a:lnTo>
                    <a:pt x="5049237" y="2306458"/>
                  </a:lnTo>
                  <a:cubicBezTo>
                    <a:pt x="5209594" y="2306458"/>
                    <a:pt x="5338717" y="2206834"/>
                    <a:pt x="5338717" y="2082992"/>
                  </a:cubicBezTo>
                  <a:lnTo>
                    <a:pt x="5338717" y="292035"/>
                  </a:lnTo>
                  <a:cubicBezTo>
                    <a:pt x="5339288" y="130205"/>
                    <a:pt x="5170647" y="0"/>
                    <a:pt x="4961155" y="0"/>
                  </a:cubicBezTo>
                  <a:close/>
                  <a:moveTo>
                    <a:pt x="4923065" y="1816504"/>
                  </a:moveTo>
                  <a:cubicBezTo>
                    <a:pt x="4923065" y="1878520"/>
                    <a:pt x="4883833" y="1928475"/>
                    <a:pt x="4835174" y="1928475"/>
                  </a:cubicBezTo>
                  <a:lnTo>
                    <a:pt x="4589116" y="1928475"/>
                  </a:lnTo>
                  <a:lnTo>
                    <a:pt x="4589116" y="1329590"/>
                  </a:lnTo>
                  <a:lnTo>
                    <a:pt x="4835841" y="1329590"/>
                  </a:lnTo>
                  <a:cubicBezTo>
                    <a:pt x="4884500" y="1329590"/>
                    <a:pt x="4923732" y="1379544"/>
                    <a:pt x="4923732" y="1441560"/>
                  </a:cubicBezTo>
                  <a:close/>
                  <a:moveTo>
                    <a:pt x="8421107" y="1304517"/>
                  </a:moveTo>
                  <a:lnTo>
                    <a:pt x="8619554" y="1304517"/>
                  </a:lnTo>
                  <a:cubicBezTo>
                    <a:pt x="8720319" y="1304517"/>
                    <a:pt x="8802002" y="1385983"/>
                    <a:pt x="8802002" y="1486481"/>
                  </a:cubicBezTo>
                  <a:lnTo>
                    <a:pt x="8802002" y="3241919"/>
                  </a:lnTo>
                  <a:lnTo>
                    <a:pt x="9201942" y="3241919"/>
                  </a:lnTo>
                  <a:lnTo>
                    <a:pt x="9201942" y="1486481"/>
                  </a:lnTo>
                  <a:cubicBezTo>
                    <a:pt x="9201942" y="1385983"/>
                    <a:pt x="9283625" y="1304517"/>
                    <a:pt x="9384391" y="1304517"/>
                  </a:cubicBezTo>
                  <a:lnTo>
                    <a:pt x="9573314" y="1304517"/>
                  </a:lnTo>
                  <a:lnTo>
                    <a:pt x="9573314" y="3419"/>
                  </a:lnTo>
                  <a:lnTo>
                    <a:pt x="8421107" y="3419"/>
                  </a:lnTo>
                  <a:close/>
                </a:path>
              </a:pathLst>
            </a:cu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reflection stA="25000" endPos="60000" fadeDir="5400012"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5"/>
            <p:cNvSpPr/>
            <p:nvPr/>
          </p:nvSpPr>
          <p:spPr>
            <a:xfrm>
              <a:off x="7125107" y="2898232"/>
              <a:ext cx="191700" cy="191700"/>
            </a:xfrm>
            <a:prstGeom prst="rect">
              <a:avLst/>
            </a:pr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5"/>
          <p:cNvSpPr txBox="1">
            <a:spLocks noGrp="1"/>
          </p:cNvSpPr>
          <p:nvPr>
            <p:ph type="ctrTitle"/>
          </p:nvPr>
        </p:nvSpPr>
        <p:spPr>
          <a:xfrm>
            <a:off x="840441" y="4172168"/>
            <a:ext cx="7301753" cy="466376"/>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US" sz="2800" dirty="0"/>
              <a:t>International Fraud Awareness Week 2022 Fraud Jeopardy</a:t>
            </a:r>
          </a:p>
        </p:txBody>
      </p:sp>
      <p:pic>
        <p:nvPicPr>
          <p:cNvPr id="10" name="Picture 9">
            <a:extLst>
              <a:ext uri="{FF2B5EF4-FFF2-40B4-BE49-F238E27FC236}">
                <a16:creationId xmlns:a16="http://schemas.microsoft.com/office/drawing/2014/main" id="{62EB16F2-1012-407C-80CA-AA89D548EB90}"/>
              </a:ext>
            </a:extLst>
          </p:cNvPr>
          <p:cNvPicPr>
            <a:picLocks noChangeAspect="1"/>
          </p:cNvPicPr>
          <p:nvPr/>
        </p:nvPicPr>
        <p:blipFill>
          <a:blip r:embed="rId4"/>
          <a:srcRect/>
          <a:stretch/>
        </p:blipFill>
        <p:spPr>
          <a:xfrm>
            <a:off x="413689" y="272006"/>
            <a:ext cx="3789477" cy="20516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TYPE OF FRAUD TARGETS GROUPS OF PEOPLE WHO HAVE SOME SOCIAL CONNECTION, LIKE A RELIGION OR CULTURAL BACKGROUND. </a:t>
            </a:r>
          </a:p>
        </p:txBody>
      </p:sp>
      <p:sp>
        <p:nvSpPr>
          <p:cNvPr id="296" name="Google Shape;296;p2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AFFINITY FRAUD?</a:t>
            </a:r>
          </a:p>
        </p:txBody>
      </p:sp>
      <p:sp>
        <p:nvSpPr>
          <p:cNvPr id="296" name="Google Shape;296;p2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190017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SCHEME, ALSO KNOWN AS OFF-BOOK FRAUD, OCCURS WHEN CASH IS REMOVED FROM A VICTIM ENTITY PRIOR TO ITS ENTRY IN AN ACCOUNTING SYSTEM.</a:t>
            </a:r>
          </a:p>
        </p:txBody>
      </p:sp>
      <p:sp>
        <p:nvSpPr>
          <p:cNvPr id="302" name="Google Shape;302;p2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SKIMMING?</a:t>
            </a:r>
          </a:p>
        </p:txBody>
      </p:sp>
      <p:sp>
        <p:nvSpPr>
          <p:cNvPr id="302" name="Google Shape;302;p2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170064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ACCORDING TO THE ACFE’S </a:t>
            </a:r>
            <a:r>
              <a:rPr lang="en-US" sz="2800" i="1" dirty="0"/>
              <a:t>OCCUPATIONAL FRAUD 2022: A REPORT TO THE NATIONS, </a:t>
            </a:r>
            <a:r>
              <a:rPr lang="en-US" sz="2800" dirty="0"/>
              <a:t>THIS WAS THE MOST COMMON WAY FRAUD WAS DETECTED. </a:t>
            </a:r>
          </a:p>
        </p:txBody>
      </p:sp>
      <p:sp>
        <p:nvSpPr>
          <p:cNvPr id="308" name="Google Shape;308;p2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ARE TIPS?</a:t>
            </a:r>
          </a:p>
        </p:txBody>
      </p:sp>
      <p:sp>
        <p:nvSpPr>
          <p:cNvPr id="308" name="Google Shape;308;p2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205929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ACCORDING TO THE ACFE’S </a:t>
            </a:r>
            <a:r>
              <a:rPr lang="en-US" sz="2400" i="1" dirty="0"/>
              <a:t>OCCUPATIONAL FRAUD 2022: A REPORT TO THE NATIONS, </a:t>
            </a:r>
            <a:r>
              <a:rPr lang="en-US" sz="2400" dirty="0"/>
              <a:t> MEDIAN LOSSES NEARLY DOUBLED IN ORGANIZATIONS THAT DID NOT HAVE THIS DETECTION METHOD ESTABLISHED. </a:t>
            </a:r>
          </a:p>
        </p:txBody>
      </p:sp>
      <p:sp>
        <p:nvSpPr>
          <p:cNvPr id="314" name="Google Shape;314;p2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ARE HOTLINES?</a:t>
            </a:r>
          </a:p>
        </p:txBody>
      </p:sp>
      <p:sp>
        <p:nvSpPr>
          <p:cNvPr id="314" name="Google Shape;314;p2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392398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IF THE DISTRIBUTION OF DIGITS IN MULTI-DIGIT NATURAL NUMBERS DO NOT FOLLOW A PREDICTABLE PATTERN, IT MAY BE AN INDICATOR OF FRAUD SINCE IT VIOLATES THIS LAW. </a:t>
            </a:r>
          </a:p>
        </p:txBody>
      </p:sp>
      <p:sp>
        <p:nvSpPr>
          <p:cNvPr id="320" name="Google Shape;320;p2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BENFORD'S LAW?</a:t>
            </a:r>
          </a:p>
        </p:txBody>
      </p:sp>
      <p:sp>
        <p:nvSpPr>
          <p:cNvPr id="320" name="Google Shape;320;p2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77715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1022550" y="746311"/>
            <a:ext cx="7098900" cy="98270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Welcome to International Fraud Awareness Week 2022 Jeopardy! </a:t>
            </a:r>
            <a:endParaRPr dirty="0"/>
          </a:p>
        </p:txBody>
      </p:sp>
      <p:sp>
        <p:nvSpPr>
          <p:cNvPr id="229" name="Google Shape;229;p16"/>
          <p:cNvSpPr txBox="1">
            <a:spLocks noGrp="1"/>
          </p:cNvSpPr>
          <p:nvPr>
            <p:ph type="body" idx="1"/>
          </p:nvPr>
        </p:nvSpPr>
        <p:spPr>
          <a:xfrm>
            <a:off x="1022537" y="2003612"/>
            <a:ext cx="7098888" cy="2162012"/>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US" sz="1800" dirty="0"/>
              <a:t>On the following slide there is a game board with six categories that have five questions each. Players should select the category and point value they want to answer. When you click on the point value of that tile, you’ll be taken to the question slide. If you click to the next slide, it will take you to the answer and a link to go back to the main scoreboard. </a:t>
            </a:r>
          </a:p>
          <a:p>
            <a:pPr marL="0" lvl="0" indent="0" algn="ctr" rtl="0">
              <a:spcBef>
                <a:spcPts val="600"/>
              </a:spcBef>
              <a:spcAft>
                <a:spcPts val="0"/>
              </a:spcAft>
              <a:buClr>
                <a:schemeClr val="dk1"/>
              </a:buClr>
              <a:buSzPts val="1100"/>
              <a:buFont typeface="Arial"/>
              <a:buNone/>
            </a:pPr>
            <a:r>
              <a:rPr lang="en-US" sz="1800" dirty="0"/>
              <a:t>Good luck and have fun!</a:t>
            </a:r>
            <a:endParaRPr dirty="0">
              <a:latin typeface="Arial Nova" panose="020B0504020202020204" pitchFamily="34" charset="0"/>
            </a:endParaRPr>
          </a:p>
        </p:txBody>
      </p:sp>
      <p:sp>
        <p:nvSpPr>
          <p:cNvPr id="231" name="Google Shape;231;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THIS IS THE TOTALITY OF CIRCUMSTANCES THAT WOULD LEAD A REASONABLE, PROFESSIONALLY TRAINED AND PRUDENT INDIVIDUAL TO BELIEVE THAT A FRAUD HAS OCCURRED, IS OCCURRING OR WILL OCCUR. </a:t>
            </a:r>
          </a:p>
        </p:txBody>
      </p:sp>
      <p:sp>
        <p:nvSpPr>
          <p:cNvPr id="326" name="Google Shape;326;p2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PREDICATION?</a:t>
            </a:r>
          </a:p>
        </p:txBody>
      </p:sp>
      <p:sp>
        <p:nvSpPr>
          <p:cNvPr id="326" name="Google Shape;326;p2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85059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ACCORDING TO THE ACFE’S </a:t>
            </a:r>
            <a:r>
              <a:rPr lang="en-US" sz="2800" i="1" dirty="0"/>
              <a:t>OCCUPATIONAL FRAUD 2022: A REPORT TO THE NATIONS</a:t>
            </a:r>
            <a:r>
              <a:rPr lang="en-US" sz="2800" dirty="0"/>
              <a:t>, THIS PASSIVE METHOD OF FRAUD DETECTION LED TO THE HIGHEST MEDIAN LOSS, OF FRAUD CASES. </a:t>
            </a:r>
          </a:p>
        </p:txBody>
      </p:sp>
      <p:sp>
        <p:nvSpPr>
          <p:cNvPr id="332" name="Google Shape;332;p2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BEING NOTIFIED BY THE POLICE?</a:t>
            </a:r>
          </a:p>
        </p:txBody>
      </p:sp>
      <p:sp>
        <p:nvSpPr>
          <p:cNvPr id="332" name="Google Shape;332;p2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Detection</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174730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ESTABLISHING THIS, OR COMMON GROUND, WITH A RESPONDENT IS AN IMPORTANT FIRST STEP IN INTERVIEWS. </a:t>
            </a:r>
          </a:p>
        </p:txBody>
      </p:sp>
      <p:sp>
        <p:nvSpPr>
          <p:cNvPr id="338" name="Google Shape;338;p2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RAPPORT?</a:t>
            </a:r>
          </a:p>
        </p:txBody>
      </p:sp>
      <p:sp>
        <p:nvSpPr>
          <p:cNvPr id="338" name="Google Shape;338;p2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228071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DOCUMENT SHOWS A SNAPSHOT OF A COMPANY’S FINANCIAL SITUATION AT A SPECIFIC POINT IN TIME, GENERALLY THE LAST DAY OF THE ACCOUNTING PERIOD. </a:t>
            </a:r>
          </a:p>
        </p:txBody>
      </p:sp>
      <p:sp>
        <p:nvSpPr>
          <p:cNvPr id="344" name="Google Shape;344;p2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BALANCE SHEET?</a:t>
            </a:r>
          </a:p>
        </p:txBody>
      </p:sp>
      <p:sp>
        <p:nvSpPr>
          <p:cNvPr id="344" name="Google Shape;344;p2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2903251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WHEN USING DATA ANALYTICS, THESE TYPES OF TESTS ARE USED TO IDENTIFY MISSING ITEMS IN A SEQUENCE OR SERIES. </a:t>
            </a:r>
          </a:p>
        </p:txBody>
      </p:sp>
      <p:sp>
        <p:nvSpPr>
          <p:cNvPr id="350" name="Google Shape;350;p3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ARE GAP TESTS?</a:t>
            </a:r>
          </a:p>
        </p:txBody>
      </p:sp>
      <p:sp>
        <p:nvSpPr>
          <p:cNvPr id="350" name="Google Shape;350;p3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69041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bg1"/>
                </a:solidFill>
              </a:rPr>
              <a:t>Categories</a:t>
            </a:r>
            <a:endParaRPr dirty="0">
              <a:solidFill>
                <a:schemeClr val="bg1"/>
              </a:solidFill>
            </a:endParaRPr>
          </a:p>
        </p:txBody>
      </p:sp>
      <p:sp>
        <p:nvSpPr>
          <p:cNvPr id="237" name="Google Shape;237;p17"/>
          <p:cNvSpPr txBox="1"/>
          <p:nvPr/>
        </p:nvSpPr>
        <p:spPr>
          <a:xfrm>
            <a:off x="572725"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panose="020B0606020202050201" charset="0"/>
                <a:ea typeface="Bebas Neue"/>
                <a:cs typeface="Bebas Neue"/>
                <a:sym typeface="Bebas Neue"/>
              </a:rPr>
              <a:t>Fraud Schemes</a:t>
            </a:r>
            <a:endParaRPr dirty="0">
              <a:solidFill>
                <a:schemeClr val="lt1"/>
              </a:solidFill>
              <a:latin typeface="Bebas Neue" panose="020B0606020202050201" charset="0"/>
              <a:ea typeface="Bebas Neue"/>
              <a:cs typeface="Bebas Neue"/>
              <a:sym typeface="Bebas Neue"/>
            </a:endParaRPr>
          </a:p>
        </p:txBody>
      </p:sp>
      <p:sp>
        <p:nvSpPr>
          <p:cNvPr id="238" name="Google Shape;238;p17"/>
          <p:cNvSpPr txBox="1"/>
          <p:nvPr/>
        </p:nvSpPr>
        <p:spPr>
          <a:xfrm>
            <a:off x="191780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Detection</a:t>
            </a:r>
            <a:endParaRPr dirty="0">
              <a:solidFill>
                <a:schemeClr val="lt1"/>
              </a:solidFill>
              <a:latin typeface="Bebas Neue"/>
              <a:ea typeface="Bebas Neue"/>
              <a:cs typeface="Bebas Neue"/>
              <a:sym typeface="Bebas Neue"/>
            </a:endParaRPr>
          </a:p>
        </p:txBody>
      </p:sp>
      <p:sp>
        <p:nvSpPr>
          <p:cNvPr id="239" name="Google Shape;239;p17"/>
          <p:cNvSpPr txBox="1"/>
          <p:nvPr/>
        </p:nvSpPr>
        <p:spPr>
          <a:xfrm>
            <a:off x="3262888"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Investigation</a:t>
            </a:r>
            <a:endParaRPr dirty="0">
              <a:solidFill>
                <a:schemeClr val="lt1"/>
              </a:solidFill>
              <a:latin typeface="Bebas Neue"/>
              <a:ea typeface="Bebas Neue"/>
              <a:cs typeface="Bebas Neue"/>
              <a:sym typeface="Bebas Neue"/>
            </a:endParaRPr>
          </a:p>
        </p:txBody>
      </p:sp>
      <p:sp>
        <p:nvSpPr>
          <p:cNvPr id="240" name="Google Shape;240;p17"/>
          <p:cNvSpPr txBox="1"/>
          <p:nvPr/>
        </p:nvSpPr>
        <p:spPr>
          <a:xfrm>
            <a:off x="4607963"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Psychology and the Red Flags of Fraud </a:t>
            </a:r>
            <a:endParaRPr dirty="0">
              <a:solidFill>
                <a:schemeClr val="lt1"/>
              </a:solidFill>
              <a:latin typeface="Bebas Neue"/>
              <a:ea typeface="Bebas Neue"/>
              <a:cs typeface="Bebas Neue"/>
              <a:sym typeface="Bebas Neue"/>
            </a:endParaRPr>
          </a:p>
        </p:txBody>
      </p:sp>
      <p:sp>
        <p:nvSpPr>
          <p:cNvPr id="241" name="Google Shape;241;p17"/>
          <p:cNvSpPr txBox="1"/>
          <p:nvPr/>
        </p:nvSpPr>
        <p:spPr>
          <a:xfrm>
            <a:off x="595305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Anti-Fraud Controls and Prevention</a:t>
            </a:r>
            <a:endParaRPr dirty="0">
              <a:solidFill>
                <a:schemeClr val="lt1"/>
              </a:solidFill>
              <a:latin typeface="Bebas Neue"/>
              <a:ea typeface="Bebas Neue"/>
              <a:cs typeface="Bebas Neue"/>
              <a:sym typeface="Bebas Neue"/>
            </a:endParaRPr>
          </a:p>
        </p:txBody>
      </p:sp>
      <p:sp>
        <p:nvSpPr>
          <p:cNvPr id="242" name="Google Shape;242;p17"/>
          <p:cNvSpPr txBox="1"/>
          <p:nvPr/>
        </p:nvSpPr>
        <p:spPr>
          <a:xfrm>
            <a:off x="7298125"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Fraud in History and Pop Culture</a:t>
            </a:r>
            <a:endParaRPr dirty="0">
              <a:solidFill>
                <a:schemeClr val="lt1"/>
              </a:solidFill>
              <a:latin typeface="Bebas Neue"/>
              <a:ea typeface="Bebas Neue"/>
              <a:cs typeface="Bebas Neue"/>
              <a:sym typeface="Bebas Neue"/>
            </a:endParaRPr>
          </a:p>
        </p:txBody>
      </p:sp>
      <p:sp>
        <p:nvSpPr>
          <p:cNvPr id="243" name="Google Shape;243;p17">
            <a:hlinkClick r:id="rId3" action="ppaction://hlinksldjump"/>
          </p:cNvPr>
          <p:cNvSpPr txBox="1"/>
          <p:nvPr/>
        </p:nvSpPr>
        <p:spPr>
          <a:xfrm>
            <a:off x="576450"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4" name="Google Shape;244;p17">
            <a:hlinkClick r:id="rId4" action="ppaction://hlinksldjump"/>
          </p:cNvPr>
          <p:cNvSpPr txBox="1"/>
          <p:nvPr/>
        </p:nvSpPr>
        <p:spPr>
          <a:xfrm>
            <a:off x="576450"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45" name="Google Shape;245;p17">
            <a:hlinkClick r:id="rId5" action="ppaction://hlinksldjump"/>
          </p:cNvPr>
          <p:cNvSpPr txBox="1"/>
          <p:nvPr/>
        </p:nvSpPr>
        <p:spPr>
          <a:xfrm>
            <a:off x="576450"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46" name="Google Shape;246;p17">
            <a:hlinkClick r:id="rId6" action="ppaction://hlinksldjump"/>
          </p:cNvPr>
          <p:cNvSpPr txBox="1"/>
          <p:nvPr/>
        </p:nvSpPr>
        <p:spPr>
          <a:xfrm>
            <a:off x="576450"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47" name="Google Shape;247;p17">
            <a:hlinkClick r:id="rId7" action="ppaction://hlinksldjump"/>
          </p:cNvPr>
          <p:cNvSpPr txBox="1"/>
          <p:nvPr/>
        </p:nvSpPr>
        <p:spPr>
          <a:xfrm>
            <a:off x="576450"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48" name="Google Shape;248;p17">
            <a:hlinkClick r:id="rId8" action="ppaction://hlinksldjump"/>
          </p:cNvPr>
          <p:cNvSpPr txBox="1"/>
          <p:nvPr/>
        </p:nvSpPr>
        <p:spPr>
          <a:xfrm>
            <a:off x="1919663"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49" name="Google Shape;249;p17">
            <a:hlinkClick r:id="rId9" action="ppaction://hlinksldjump"/>
          </p:cNvPr>
          <p:cNvSpPr txBox="1"/>
          <p:nvPr/>
        </p:nvSpPr>
        <p:spPr>
          <a:xfrm>
            <a:off x="1919663"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0" name="Google Shape;250;p17">
            <a:hlinkClick r:id="rId10" action="ppaction://hlinksldjump"/>
          </p:cNvPr>
          <p:cNvSpPr txBox="1"/>
          <p:nvPr/>
        </p:nvSpPr>
        <p:spPr>
          <a:xfrm>
            <a:off x="1919663"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1" name="Google Shape;251;p17">
            <a:hlinkClick r:id="rId11" action="ppaction://hlinksldjump"/>
          </p:cNvPr>
          <p:cNvSpPr txBox="1"/>
          <p:nvPr/>
        </p:nvSpPr>
        <p:spPr>
          <a:xfrm>
            <a:off x="1919663"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2" name="Google Shape;252;p17">
            <a:hlinkClick r:id="rId12" action="ppaction://hlinksldjump"/>
          </p:cNvPr>
          <p:cNvSpPr txBox="1"/>
          <p:nvPr/>
        </p:nvSpPr>
        <p:spPr>
          <a:xfrm>
            <a:off x="1919663"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3" name="Google Shape;253;p17">
            <a:hlinkClick r:id="rId13" action="ppaction://hlinksldjump"/>
          </p:cNvPr>
          <p:cNvSpPr txBox="1"/>
          <p:nvPr/>
        </p:nvSpPr>
        <p:spPr>
          <a:xfrm>
            <a:off x="3262881"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54" name="Google Shape;254;p17">
            <a:hlinkClick r:id="rId14" action="ppaction://hlinksldjump"/>
          </p:cNvPr>
          <p:cNvSpPr txBox="1"/>
          <p:nvPr/>
        </p:nvSpPr>
        <p:spPr>
          <a:xfrm>
            <a:off x="3262881"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5" name="Google Shape;255;p17">
            <a:hlinkClick r:id="rId15" action="ppaction://hlinksldjump"/>
          </p:cNvPr>
          <p:cNvSpPr txBox="1"/>
          <p:nvPr/>
        </p:nvSpPr>
        <p:spPr>
          <a:xfrm>
            <a:off x="3262881"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6" name="Google Shape;256;p17">
            <a:hlinkClick r:id="rId16" action="ppaction://hlinksldjump"/>
          </p:cNvPr>
          <p:cNvSpPr txBox="1"/>
          <p:nvPr/>
        </p:nvSpPr>
        <p:spPr>
          <a:xfrm>
            <a:off x="3262881"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7" name="Google Shape;257;p17">
            <a:hlinkClick r:id="rId17" action="ppaction://hlinksldjump"/>
          </p:cNvPr>
          <p:cNvSpPr txBox="1"/>
          <p:nvPr/>
        </p:nvSpPr>
        <p:spPr>
          <a:xfrm>
            <a:off x="3262881"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8" name="Google Shape;258;p17">
            <a:hlinkClick r:id="rId18" action="ppaction://hlinksldjump"/>
          </p:cNvPr>
          <p:cNvSpPr txBox="1"/>
          <p:nvPr/>
        </p:nvSpPr>
        <p:spPr>
          <a:xfrm>
            <a:off x="4607975"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9" name="Google Shape;259;p17">
            <a:hlinkClick r:id="rId19" action="ppaction://hlinksldjump"/>
          </p:cNvPr>
          <p:cNvSpPr txBox="1"/>
          <p:nvPr/>
        </p:nvSpPr>
        <p:spPr>
          <a:xfrm>
            <a:off x="4607975"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0" name="Google Shape;260;p17">
            <a:hlinkClick r:id="rId20" action="ppaction://hlinksldjump"/>
          </p:cNvPr>
          <p:cNvSpPr txBox="1"/>
          <p:nvPr/>
        </p:nvSpPr>
        <p:spPr>
          <a:xfrm>
            <a:off x="4607975"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1" name="Google Shape;261;p17">
            <a:hlinkClick r:id="rId21" action="ppaction://hlinksldjump"/>
          </p:cNvPr>
          <p:cNvSpPr txBox="1"/>
          <p:nvPr/>
        </p:nvSpPr>
        <p:spPr>
          <a:xfrm>
            <a:off x="4607975"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2" name="Google Shape;262;p17">
            <a:hlinkClick r:id="rId22" action="ppaction://hlinksldjump"/>
          </p:cNvPr>
          <p:cNvSpPr txBox="1"/>
          <p:nvPr/>
        </p:nvSpPr>
        <p:spPr>
          <a:xfrm>
            <a:off x="4607975"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3" name="Google Shape;263;p17">
            <a:hlinkClick r:id="rId23" action="ppaction://hlinksldjump"/>
          </p:cNvPr>
          <p:cNvSpPr txBox="1"/>
          <p:nvPr/>
        </p:nvSpPr>
        <p:spPr>
          <a:xfrm>
            <a:off x="5949425"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64" name="Google Shape;264;p17">
            <a:hlinkClick r:id="rId24" action="ppaction://hlinksldjump"/>
          </p:cNvPr>
          <p:cNvSpPr txBox="1"/>
          <p:nvPr/>
        </p:nvSpPr>
        <p:spPr>
          <a:xfrm>
            <a:off x="5949425"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5" name="Google Shape;265;p17">
            <a:hlinkClick r:id="rId25" action="ppaction://hlinksldjump"/>
          </p:cNvPr>
          <p:cNvSpPr txBox="1"/>
          <p:nvPr/>
        </p:nvSpPr>
        <p:spPr>
          <a:xfrm>
            <a:off x="5949425"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6" name="Google Shape;266;p17">
            <a:hlinkClick r:id="rId26" action="ppaction://hlinksldjump"/>
          </p:cNvPr>
          <p:cNvSpPr txBox="1"/>
          <p:nvPr/>
        </p:nvSpPr>
        <p:spPr>
          <a:xfrm>
            <a:off x="5949425"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7" name="Google Shape;267;p17">
            <a:hlinkClick r:id="rId27" action="ppaction://hlinksldjump"/>
          </p:cNvPr>
          <p:cNvSpPr txBox="1"/>
          <p:nvPr/>
        </p:nvSpPr>
        <p:spPr>
          <a:xfrm>
            <a:off x="5949425"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8" name="Google Shape;268;p17">
            <a:hlinkClick r:id="rId28" action="ppaction://hlinksldjump"/>
          </p:cNvPr>
          <p:cNvSpPr txBox="1"/>
          <p:nvPr/>
        </p:nvSpPr>
        <p:spPr>
          <a:xfrm>
            <a:off x="7298243"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69" name="Google Shape;269;p17">
            <a:hlinkClick r:id="rId29" action="ppaction://hlinksldjump"/>
          </p:cNvPr>
          <p:cNvSpPr txBox="1"/>
          <p:nvPr/>
        </p:nvSpPr>
        <p:spPr>
          <a:xfrm>
            <a:off x="7298243"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70" name="Google Shape;270;p17">
            <a:hlinkClick r:id="rId30" action="ppaction://hlinksldjump"/>
          </p:cNvPr>
          <p:cNvSpPr txBox="1"/>
          <p:nvPr/>
        </p:nvSpPr>
        <p:spPr>
          <a:xfrm>
            <a:off x="7298243"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71" name="Google Shape;271;p17">
            <a:hlinkClick r:id="rId31" action="ppaction://hlinksldjump"/>
          </p:cNvPr>
          <p:cNvSpPr txBox="1"/>
          <p:nvPr/>
        </p:nvSpPr>
        <p:spPr>
          <a:xfrm>
            <a:off x="7298243"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72" name="Google Shape;272;p17">
            <a:hlinkClick r:id="rId32" action="ppaction://hlinksldjump"/>
          </p:cNvPr>
          <p:cNvSpPr txBox="1"/>
          <p:nvPr/>
        </p:nvSpPr>
        <p:spPr>
          <a:xfrm>
            <a:off x="7298243"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EMAILS, VIDEOS, TEXT MESSAGES, USER DOCUMENTS AND PRESENTATIONS ARE ALL EXAMPLES OF THIS TYPE OF DATA THAT CAN BE ANALYZED WITH TEXTUAL ANALYSIS.</a:t>
            </a:r>
          </a:p>
        </p:txBody>
      </p:sp>
      <p:sp>
        <p:nvSpPr>
          <p:cNvPr id="356" name="Google Shape;356;p3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UNSTRUCTURED DATA?</a:t>
            </a:r>
          </a:p>
        </p:txBody>
      </p:sp>
      <p:sp>
        <p:nvSpPr>
          <p:cNvPr id="356" name="Google Shape;356;p3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306702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THIS TRACING METHOD CAN BE USED TO PROVE ILLICIT INCOME CIRCUMSTANTIALLY BY SHOWING THAT A PERSON’S ASSETS, OR EXPENDITURES, EXCEED WHAT CAN BE ACCOUNTED FOR FROM LEGITIMATE SOURCES OF INCOME.</a:t>
            </a:r>
          </a:p>
        </p:txBody>
      </p:sp>
      <p:sp>
        <p:nvSpPr>
          <p:cNvPr id="362" name="Google Shape;362;p3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THE NET-WORTH METHOD?</a:t>
            </a:r>
          </a:p>
        </p:txBody>
      </p:sp>
      <p:sp>
        <p:nvSpPr>
          <p:cNvPr id="362" name="Google Shape;362;p3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Investigation</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2664623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HYPOTHESIS, CREATED BY DR. DONALD CRESSEY IN THE 1950S, IDENTIFIES THREE COMPONENTS WHICH, WHEN COMBINED, CAN LEAD TO FRAUDULENT BEHAVIOR. </a:t>
            </a:r>
          </a:p>
        </p:txBody>
      </p:sp>
      <p:sp>
        <p:nvSpPr>
          <p:cNvPr id="368" name="Google Shape;368;p3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THE FRAUD TRIANGLE?</a:t>
            </a:r>
          </a:p>
        </p:txBody>
      </p:sp>
      <p:sp>
        <p:nvSpPr>
          <p:cNvPr id="368" name="Google Shape;368;p3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1662836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ACCORDING TO THE ACFE’S </a:t>
            </a:r>
            <a:r>
              <a:rPr lang="en-US" sz="2800" i="1" dirty="0"/>
              <a:t>OCCUPATIONAL FRAUD 2022: A REPORT TO THE NATIONS , </a:t>
            </a:r>
            <a:r>
              <a:rPr lang="en-US" sz="2800" dirty="0"/>
              <a:t>THIS IS THE MOST COMMON BEHAVIORAL RED FLAG FRAUDSTERS DISPLAYED. </a:t>
            </a:r>
          </a:p>
        </p:txBody>
      </p:sp>
      <p:sp>
        <p:nvSpPr>
          <p:cNvPr id="374" name="Google Shape;374;p3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LIVING BEYOND THEIR MEANS?</a:t>
            </a:r>
          </a:p>
        </p:txBody>
      </p:sp>
      <p:sp>
        <p:nvSpPr>
          <p:cNvPr id="374" name="Google Shape;374;p3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2837754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HR-RELATED ISSUE IS THE MOST COMMON ONE EXPERIENCED BY FRAUD PERPETRATORS. </a:t>
            </a:r>
          </a:p>
        </p:txBody>
      </p:sp>
      <p:sp>
        <p:nvSpPr>
          <p:cNvPr id="380" name="Google Shape;380;p3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ARE POOR PERFORMANCE EVALUATIONS?</a:t>
            </a:r>
          </a:p>
        </p:txBody>
      </p:sp>
      <p:sp>
        <p:nvSpPr>
          <p:cNvPr id="380" name="Google Shape;380;p3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38496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TYPE OF FRAUD SCHEME INVOLVES LAYERING, PLACEMENT AND INTEGRATION. </a:t>
            </a:r>
          </a:p>
        </p:txBody>
      </p:sp>
      <p:sp>
        <p:nvSpPr>
          <p:cNvPr id="278" name="Google Shape;278;p1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BEHAVIORAL STUDIES, SUCH AS THOSE CONDUCTED BY B. F. SKINNER, SHOW THAT BEHAVIOR IS MOST EFFECTIVELY MODIFIED BY MANAGING AND MODIFYING DESIRES THROUGH THIS. </a:t>
            </a:r>
          </a:p>
        </p:txBody>
      </p:sp>
      <p:sp>
        <p:nvSpPr>
          <p:cNvPr id="386" name="Google Shape;386;p3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REINFORCEMENT?</a:t>
            </a:r>
          </a:p>
        </p:txBody>
      </p:sp>
      <p:sp>
        <p:nvSpPr>
          <p:cNvPr id="386" name="Google Shape;386;p3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131133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SOMEONE ASKING THEMSELVES A QUESTION LIKE, “WHAT WILL MY FAMILY THINK IF THEY FIND OUT?” WHEN WEIGHING THE ETHICS OF A CHOICE IS AN EXAMPLE OF THIS THEORY. </a:t>
            </a:r>
          </a:p>
        </p:txBody>
      </p:sp>
      <p:sp>
        <p:nvSpPr>
          <p:cNvPr id="392" name="Google Shape;392;p3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SOCIAL CONTROL THEORY?</a:t>
            </a:r>
          </a:p>
        </p:txBody>
      </p:sp>
      <p:sp>
        <p:nvSpPr>
          <p:cNvPr id="392" name="Google Shape;392;p3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Psychology and the Red Flags of Fraud </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658215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TERM IS BROADLY USED TO DESCRIBE THE OVERSIGHT RESPONSIBILITIES OF DIFFERENT PARTIES FOR AN ORGANIZATION’S DIRECTION, OPERATIONS AND PERFORMANCE. </a:t>
            </a:r>
          </a:p>
        </p:txBody>
      </p:sp>
      <p:sp>
        <p:nvSpPr>
          <p:cNvPr id="398" name="Google Shape;398;p3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CORPORATE GOVERNANCE?</a:t>
            </a:r>
          </a:p>
        </p:txBody>
      </p:sp>
      <p:sp>
        <p:nvSpPr>
          <p:cNvPr id="398" name="Google Shape;398;p3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438408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ACCORDING TO THE ACFE’S </a:t>
            </a:r>
            <a:r>
              <a:rPr lang="en-US" sz="2400" i="1" dirty="0"/>
              <a:t>OCCUPATIONAL FRAUD 2022: A REPORT TO THE NATIONS, </a:t>
            </a:r>
            <a:r>
              <a:rPr lang="en-US" sz="2400" dirty="0"/>
              <a:t>THIS IS THE MOST COMMON ORGANIZATIONAL WEAKNESS CITED AS CONTRIBUTING TO FRAUDS. </a:t>
            </a:r>
          </a:p>
        </p:txBody>
      </p:sp>
      <p:sp>
        <p:nvSpPr>
          <p:cNvPr id="404" name="Google Shape;404;p3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LACK OF INTERNAL CONTROLS?</a:t>
            </a:r>
          </a:p>
        </p:txBody>
      </p:sp>
      <p:sp>
        <p:nvSpPr>
          <p:cNvPr id="404" name="Google Shape;404;p3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4086156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THIS DESCRIBES THE TYPE OF RISK THAT REMAINS AFTER INTERNAL CONTROLS ARE ACCOUNTED FOR. </a:t>
            </a:r>
          </a:p>
        </p:txBody>
      </p:sp>
      <p:sp>
        <p:nvSpPr>
          <p:cNvPr id="410" name="Google Shape;410;p4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IS RESIDUAL RISK?</a:t>
            </a:r>
          </a:p>
        </p:txBody>
      </p:sp>
      <p:sp>
        <p:nvSpPr>
          <p:cNvPr id="410" name="Google Shape;410;p4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79810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IS MONEY LAUNDERING?</a:t>
            </a:r>
          </a:p>
        </p:txBody>
      </p:sp>
      <p:sp>
        <p:nvSpPr>
          <p:cNvPr id="278" name="Google Shape;278;p1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2927441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EVALUATING THE LIKELIHOOD AND SIGNIFICANCE OF SPECIFIC FRAUD SCHEMES IS A KEY COMPONENT OF PERFORMING WHAT TYPE OF ENGAGEMENT? </a:t>
            </a:r>
          </a:p>
        </p:txBody>
      </p:sp>
      <p:sp>
        <p:nvSpPr>
          <p:cNvPr id="416" name="Google Shape;416;p4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FRAUD RISK ASSESSMENT?</a:t>
            </a:r>
          </a:p>
        </p:txBody>
      </p:sp>
      <p:sp>
        <p:nvSpPr>
          <p:cNvPr id="416" name="Google Shape;416;p4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2961825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ACCORDING TO THE ACFE’S </a:t>
            </a:r>
            <a:r>
              <a:rPr lang="en-US" sz="2400" i="1" dirty="0"/>
              <a:t>OCCUPATIONAL FRAUD 2022: A REPORT TO THE NATIONS, </a:t>
            </a:r>
            <a:r>
              <a:rPr lang="en-US" sz="2400" dirty="0"/>
              <a:t>ORGANIZATIONS THAT HAD THIS ANTI-FRAUD CONTROL IN PLACE SAW A 54% REDUCTION IN THE MEDIAN LOSS PER FRAUD CASE. </a:t>
            </a:r>
          </a:p>
        </p:txBody>
      </p:sp>
      <p:sp>
        <p:nvSpPr>
          <p:cNvPr id="422" name="Google Shape;422;p4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JOB ROTATION OR MANDATORY VACATION?</a:t>
            </a:r>
          </a:p>
        </p:txBody>
      </p:sp>
      <p:sp>
        <p:nvSpPr>
          <p:cNvPr id="422" name="Google Shape;422;p4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Anti-Fraud Controls and Prevention</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2424730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400" dirty="0"/>
              <a:t>THIS ENERGY COMPANY DECLARED BANKRUPTCY IN 2001 AFTER ALLEGATIONS OF MASSIVE ACCOUNTING FRAUD WIPED OUT $78 BILLION IN STOCK MARKET VALUE AND LED TO THE COLLAPSE OF ACCOUNTING FIRM ARTHUR ANDERSEN. </a:t>
            </a:r>
          </a:p>
        </p:txBody>
      </p:sp>
      <p:sp>
        <p:nvSpPr>
          <p:cNvPr id="428" name="Google Shape;428;p4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$200</a:t>
            </a:r>
            <a:endParaRPr dirty="0">
              <a:solidFill>
                <a:srgbClr val="FFC31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WHAT IS ENRON?</a:t>
            </a:r>
          </a:p>
        </p:txBody>
      </p:sp>
      <p:sp>
        <p:nvSpPr>
          <p:cNvPr id="428" name="Google Shape;428;p4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$200</a:t>
            </a:r>
            <a:endParaRPr dirty="0">
              <a:solidFill>
                <a:srgbClr val="FFC319"/>
              </a:solidFill>
            </a:endParaRPr>
          </a:p>
        </p:txBody>
      </p:sp>
    </p:spTree>
    <p:extLst>
      <p:ext uri="{BB962C8B-B14F-4D97-AF65-F5344CB8AC3E}">
        <p14:creationId xmlns:p14="http://schemas.microsoft.com/office/powerpoint/2010/main" val="3166547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INFAMOUS CONMAN FRANK ABAGNALE JR. HAD HIS FRAUDS IMMORTALIZED IN THIS 2002 MOVIE. </a:t>
            </a:r>
          </a:p>
        </p:txBody>
      </p:sp>
      <p:sp>
        <p:nvSpPr>
          <p:cNvPr id="434" name="Google Shape;434;p4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WHAT IS “CATCH ME IF YOU CAN?”</a:t>
            </a:r>
          </a:p>
        </p:txBody>
      </p:sp>
      <p:sp>
        <p:nvSpPr>
          <p:cNvPr id="434" name="Google Shape;434;p4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337405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DISGRACED AMERICAN FINANCIER WAS ARRESTED IN DECEMBER 2008 FOR RUNNING A PONZI SCHEME ESTIMATED TO BE WORTH NEARLY $65 BILLION. </a:t>
            </a:r>
          </a:p>
        </p:txBody>
      </p:sp>
      <p:sp>
        <p:nvSpPr>
          <p:cNvPr id="440" name="Google Shape;440;p4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WHO IS BERNIE MADOFF?</a:t>
            </a:r>
          </a:p>
        </p:txBody>
      </p:sp>
      <p:sp>
        <p:nvSpPr>
          <p:cNvPr id="440" name="Google Shape;440;p4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350634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OF THE THREE PRIMARY CATEGORIES OF OCCUPATIONAL FRAUD OF THE FRAUD TREE, THESE SCHEMES TEND TO CAUSE THE LARGEST LOSSES. </a:t>
            </a:r>
          </a:p>
        </p:txBody>
      </p:sp>
      <p:sp>
        <p:nvSpPr>
          <p:cNvPr id="284" name="Google Shape;284;p1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$400</a:t>
            </a:r>
            <a:endParaRPr dirty="0">
              <a:solidFill>
                <a:srgbClr val="FFC31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HOLLYWOOD BLOCKBUSTER "THE WOLF OF WALL STREET" DEPICTED THE FRAUDULENT BUSINESS PRACTICES OF THIS PENNY-STOCK SCAMMER.</a:t>
            </a:r>
          </a:p>
        </p:txBody>
      </p:sp>
      <p:sp>
        <p:nvSpPr>
          <p:cNvPr id="446" name="Google Shape;446;p4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$800</a:t>
            </a:r>
            <a:endParaRPr dirty="0">
              <a:solidFill>
                <a:srgbClr val="FFC31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WHO IS JORDAN BELFORT?</a:t>
            </a:r>
          </a:p>
        </p:txBody>
      </p:sp>
      <p:sp>
        <p:nvSpPr>
          <p:cNvPr id="446" name="Google Shape;446;p4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$800</a:t>
            </a:r>
            <a:endParaRPr dirty="0">
              <a:solidFill>
                <a:srgbClr val="FFC319"/>
              </a:solidFill>
            </a:endParaRPr>
          </a:p>
        </p:txBody>
      </p:sp>
    </p:spTree>
    <p:extLst>
      <p:ext uri="{BB962C8B-B14F-4D97-AF65-F5344CB8AC3E}">
        <p14:creationId xmlns:p14="http://schemas.microsoft.com/office/powerpoint/2010/main" val="35767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GEORGE C. PARKER WAS AN AMERICAN CON MAN BEST KNOWN FOR HIS SURPRISINGLY SUCCESSFUL ATTEMPTS TO "SELL" THIS NEW YORK CITY LANDMARK. </a:t>
            </a:r>
          </a:p>
        </p:txBody>
      </p:sp>
      <p:sp>
        <p:nvSpPr>
          <p:cNvPr id="452" name="Google Shape;452;p4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$1000</a:t>
            </a:r>
            <a:endParaRPr dirty="0">
              <a:solidFill>
                <a:srgbClr val="FFC31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THE BROOKLYN BRIDGE?</a:t>
            </a:r>
          </a:p>
        </p:txBody>
      </p:sp>
      <p:sp>
        <p:nvSpPr>
          <p:cNvPr id="452" name="Google Shape;452;p4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in History and Pop Culture</a:t>
            </a:r>
            <a:r>
              <a:rPr lang="en" dirty="0"/>
              <a:t>· </a:t>
            </a:r>
            <a:r>
              <a:rPr lang="en" dirty="0">
                <a:solidFill>
                  <a:srgbClr val="FFC319"/>
                </a:solidFill>
              </a:rPr>
              <a:t>$1000</a:t>
            </a:r>
            <a:endParaRPr dirty="0">
              <a:solidFill>
                <a:srgbClr val="FFC319"/>
              </a:solidFill>
            </a:endParaRPr>
          </a:p>
        </p:txBody>
      </p:sp>
    </p:spTree>
    <p:extLst>
      <p:ext uri="{BB962C8B-B14F-4D97-AF65-F5344CB8AC3E}">
        <p14:creationId xmlns:p14="http://schemas.microsoft.com/office/powerpoint/2010/main" val="3125465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p:nvPr/>
        </p:nvSpPr>
        <p:spPr>
          <a:xfrm>
            <a:off x="2428664" y="2024965"/>
            <a:ext cx="4286664" cy="1243434"/>
          </a:xfrm>
          <a:prstGeom prst="rect">
            <a:avLst/>
          </a:prstGeom>
        </p:spPr>
        <p:txBody>
          <a:bodyPr>
            <a:prstTxWarp prst="textPlain">
              <a:avLst/>
            </a:prstTxWarp>
          </a:bodyPr>
          <a:lstStyle/>
          <a:p>
            <a:pPr lvl="0" algn="ctr"/>
            <a:r>
              <a:rPr b="1" i="0">
                <a:ln>
                  <a:noFill/>
                </a:ln>
                <a:gradFill>
                  <a:gsLst>
                    <a:gs pos="0">
                      <a:schemeClr val="lt1"/>
                    </a:gs>
                    <a:gs pos="3000">
                      <a:schemeClr val="dk2"/>
                    </a:gs>
                    <a:gs pos="68000">
                      <a:schemeClr val="dk2"/>
                    </a:gs>
                    <a:gs pos="100000">
                      <a:schemeClr val="lt2"/>
                    </a:gs>
                  </a:gsLst>
                  <a:lin ang="5400012" scaled="0"/>
                </a:gradFill>
                <a:latin typeface="Bebas Neue"/>
              </a:rPr>
              <a:t>Winner!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463" name="Google Shape;463;p49"/>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p:txBody>
      </p:sp>
      <p:sp>
        <p:nvSpPr>
          <p:cNvPr id="464" name="Google Shape;464;p4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FINANCIAL STATEMENT FRAUD?</a:t>
            </a:r>
          </a:p>
        </p:txBody>
      </p:sp>
      <p:sp>
        <p:nvSpPr>
          <p:cNvPr id="284" name="Google Shape;284;p1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$400</a:t>
            </a:r>
            <a:endParaRPr dirty="0">
              <a:solidFill>
                <a:srgbClr val="FFC319"/>
              </a:solidFill>
            </a:endParaRPr>
          </a:p>
        </p:txBody>
      </p:sp>
    </p:spTree>
    <p:extLst>
      <p:ext uri="{BB962C8B-B14F-4D97-AF65-F5344CB8AC3E}">
        <p14:creationId xmlns:p14="http://schemas.microsoft.com/office/powerpoint/2010/main" val="2729923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THIS TYPE OF SCHEME IS ILLEGAL IF IT EMPHASIZES RECRUITMENT OVER PRODUCT SALES AND PROMISES THAT MONEY CAN ONLY BE MADE THROUGH RECRUITMENT. </a:t>
            </a:r>
          </a:p>
        </p:txBody>
      </p:sp>
      <p:sp>
        <p:nvSpPr>
          <p:cNvPr id="290" name="Google Shape;290;p2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$600</a:t>
            </a:r>
            <a:endParaRPr dirty="0">
              <a:solidFill>
                <a:srgbClr val="FFC31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dirty="0"/>
              <a:t>WHAT IS A PYRAMID SCHEME?</a:t>
            </a:r>
          </a:p>
        </p:txBody>
      </p:sp>
      <p:sp>
        <p:nvSpPr>
          <p:cNvPr id="290" name="Google Shape;290;p2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dirty="0"/>
              <a:t>Fraud Schemes</a:t>
            </a:r>
            <a:r>
              <a:rPr lang="en" dirty="0"/>
              <a:t>· </a:t>
            </a:r>
            <a:r>
              <a:rPr lang="en" dirty="0">
                <a:solidFill>
                  <a:srgbClr val="FFC319"/>
                </a:solidFill>
              </a:rPr>
              <a:t>$600</a:t>
            </a:r>
            <a:endParaRPr dirty="0">
              <a:solidFill>
                <a:srgbClr val="FFC319"/>
              </a:solidFill>
            </a:endParaRPr>
          </a:p>
        </p:txBody>
      </p:sp>
    </p:spTree>
    <p:extLst>
      <p:ext uri="{BB962C8B-B14F-4D97-AF65-F5344CB8AC3E}">
        <p14:creationId xmlns:p14="http://schemas.microsoft.com/office/powerpoint/2010/main" val="1015881832"/>
      </p:ext>
    </p:extLst>
  </p:cSld>
  <p:clrMapOvr>
    <a:masterClrMapping/>
  </p:clrMapOvr>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1499</Words>
  <Application>Microsoft Office PowerPoint</Application>
  <PresentationFormat>On-screen Show (16:9)</PresentationFormat>
  <Paragraphs>167</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Bebas Neue</vt:lpstr>
      <vt:lpstr>Arial Nova</vt:lpstr>
      <vt:lpstr>Della Respira</vt:lpstr>
      <vt:lpstr>Calibri</vt:lpstr>
      <vt:lpstr>Arial</vt:lpstr>
      <vt:lpstr>Jeoparty template</vt:lpstr>
      <vt:lpstr>International Fraud Awareness Week 2022 Fraud Jeopardy</vt:lpstr>
      <vt:lpstr>Welcome to International Fraud Awareness Week 2022 Jeopardy! </vt:lpstr>
      <vt:lpstr>Categories</vt:lpstr>
      <vt:lpstr>THIS TYPE OF FRAUD SCHEME INVOLVES LAYERING, PLACEMENT AND INTEGRATION. </vt:lpstr>
      <vt:lpstr>WHAT IS MONEY LAUNDERING?</vt:lpstr>
      <vt:lpstr>OF THE THREE PRIMARY CATEGORIES OF OCCUPATIONAL FRAUD OF THE FRAUD TREE, THESE SCHEMES TEND TO CAUSE THE LARGEST LOSSES. </vt:lpstr>
      <vt:lpstr>WHAT IS FINANCIAL STATEMENT FRAUD?</vt:lpstr>
      <vt:lpstr>THIS TYPE OF SCHEME IS ILLEGAL IF IT EMPHASIZES RECRUITMENT OVER PRODUCT SALES AND PROMISES THAT MONEY CAN ONLY BE MADE THROUGH RECRUITMENT. </vt:lpstr>
      <vt:lpstr>WHAT IS A PYRAMID SCHEME?</vt:lpstr>
      <vt:lpstr>THIS TYPE OF FRAUD TARGETS GROUPS OF PEOPLE WHO HAVE SOME SOCIAL CONNECTION, LIKE A RELIGION OR CULTURAL BACKGROUND. </vt:lpstr>
      <vt:lpstr>WHAT IS AFFINITY FRAUD?</vt:lpstr>
      <vt:lpstr>THIS SCHEME, ALSO KNOWN AS OFF-BOOK FRAUD, OCCURS WHEN CASH IS REMOVED FROM A VICTIM ENTITY PRIOR TO ITS ENTRY IN AN ACCOUNTING SYSTEM.</vt:lpstr>
      <vt:lpstr>WHAT IS SKIMMING?</vt:lpstr>
      <vt:lpstr>ACCORDING TO THE ACFE’S OCCUPATIONAL FRAUD 2022: A REPORT TO THE NATIONS, THIS WAS THE MOST COMMON WAY FRAUD WAS DETECTED. </vt:lpstr>
      <vt:lpstr>WHAT ARE TIPS?</vt:lpstr>
      <vt:lpstr>ACCORDING TO THE ACFE’S OCCUPATIONAL FRAUD 2022: A REPORT TO THE NATIONS,  MEDIAN LOSSES NEARLY DOUBLED IN ORGANIZATIONS THAT DID NOT HAVE THIS DETECTION METHOD ESTABLISHED. </vt:lpstr>
      <vt:lpstr>WHAT ARE HOTLINES?</vt:lpstr>
      <vt:lpstr>IF THE DISTRIBUTION OF DIGITS IN MULTI-DIGIT NATURAL NUMBERS DO NOT FOLLOW A PREDICTABLE PATTERN, IT MAY BE AN INDICATOR OF FRAUD SINCE IT VIOLATES THIS LAW. </vt:lpstr>
      <vt:lpstr>WHAT IS BENFORD'S LAW?</vt:lpstr>
      <vt:lpstr>THIS IS THE TOTALITY OF CIRCUMSTANCES THAT WOULD LEAD A REASONABLE, PROFESSIONALLY TRAINED AND PRUDENT INDIVIDUAL TO BELIEVE THAT A FRAUD HAS OCCURRED, IS OCCURRING OR WILL OCCUR. </vt:lpstr>
      <vt:lpstr>WHAT IS PREDICATION?</vt:lpstr>
      <vt:lpstr>ACCORDING TO THE ACFE’S OCCUPATIONAL FRAUD 2022: A REPORT TO THE NATIONS, THIS PASSIVE METHOD OF FRAUD DETECTION LED TO THE HIGHEST MEDIAN LOSS, OF FRAUD CASES. </vt:lpstr>
      <vt:lpstr>WHAT IS BEING NOTIFIED BY THE POLICE?</vt:lpstr>
      <vt:lpstr>ESTABLISHING THIS, OR COMMON GROUND, WITH A RESPONDENT IS AN IMPORTANT FIRST STEP IN INTERVIEWS. </vt:lpstr>
      <vt:lpstr>WHAT IS RAPPORT?</vt:lpstr>
      <vt:lpstr>THIS DOCUMENT SHOWS A SNAPSHOT OF A COMPANY’S FINANCIAL SITUATION AT A SPECIFIC POINT IN TIME, GENERALLY THE LAST DAY OF THE ACCOUNTING PERIOD. </vt:lpstr>
      <vt:lpstr>WHAT IS A BALANCE SHEET?</vt:lpstr>
      <vt:lpstr>WHEN USING DATA ANALYTICS, THESE TYPES OF TESTS ARE USED TO IDENTIFY MISSING ITEMS IN A SEQUENCE OR SERIES. </vt:lpstr>
      <vt:lpstr>WHAT ARE GAP TESTS?</vt:lpstr>
      <vt:lpstr>EMAILS, VIDEOS, TEXT MESSAGES, USER DOCUMENTS AND PRESENTATIONS ARE ALL EXAMPLES OF THIS TYPE OF DATA THAT CAN BE ANALYZED WITH TEXTUAL ANALYSIS.</vt:lpstr>
      <vt:lpstr>WHAT IS UNSTRUCTURED DATA?</vt:lpstr>
      <vt:lpstr>THIS TRACING METHOD CAN BE USED TO PROVE ILLICIT INCOME CIRCUMSTANTIALLY BY SHOWING THAT A PERSON’S ASSETS, OR EXPENDITURES, EXCEED WHAT CAN BE ACCOUNTED FOR FROM LEGITIMATE SOURCES OF INCOME.</vt:lpstr>
      <vt:lpstr>WHAT IS THE NET-WORTH METHOD?</vt:lpstr>
      <vt:lpstr>THIS HYPOTHESIS, CREATED BY DR. DONALD CRESSEY IN THE 1950S, IDENTIFIES THREE COMPONENTS WHICH, WHEN COMBINED, CAN LEAD TO FRAUDULENT BEHAVIOR. </vt:lpstr>
      <vt:lpstr>WHAT IS THE FRAUD TRIANGLE?</vt:lpstr>
      <vt:lpstr>ACCORDING TO THE ACFE’S OCCUPATIONAL FRAUD 2022: A REPORT TO THE NATIONS , THIS IS THE MOST COMMON BEHAVIORAL RED FLAG FRAUDSTERS DISPLAYED. </vt:lpstr>
      <vt:lpstr>WHAT IS LIVING BEYOND THEIR MEANS?</vt:lpstr>
      <vt:lpstr>THIS HR-RELATED ISSUE IS THE MOST COMMON ONE EXPERIENCED BY FRAUD PERPETRATORS. </vt:lpstr>
      <vt:lpstr>WHAT ARE POOR PERFORMANCE EVALUATIONS?</vt:lpstr>
      <vt:lpstr>BEHAVIORAL STUDIES, SUCH AS THOSE CONDUCTED BY B. F. SKINNER, SHOW THAT BEHAVIOR IS MOST EFFECTIVELY MODIFIED BY MANAGING AND MODIFYING DESIRES THROUGH THIS. </vt:lpstr>
      <vt:lpstr>WHAT IS REINFORCEMENT?</vt:lpstr>
      <vt:lpstr>SOMEONE ASKING THEMSELVES A QUESTION LIKE, “WHAT WILL MY FAMILY THINK IF THEY FIND OUT?” WHEN WEIGHING THE ETHICS OF A CHOICE IS AN EXAMPLE OF THIS THEORY. </vt:lpstr>
      <vt:lpstr>WHAT IS SOCIAL CONTROL THEORY?</vt:lpstr>
      <vt:lpstr>THIS TERM IS BROADLY USED TO DESCRIBE THE OVERSIGHT RESPONSIBILITIES OF DIFFERENT PARTIES FOR AN ORGANIZATION’S DIRECTION, OPERATIONS AND PERFORMANCE. </vt:lpstr>
      <vt:lpstr>WHAT IS CORPORATE GOVERNANCE?</vt:lpstr>
      <vt:lpstr>ACCORDING TO THE ACFE’S OCCUPATIONAL FRAUD 2022: A REPORT TO THE NATIONS, THIS IS THE MOST COMMON ORGANIZATIONAL WEAKNESS CITED AS CONTRIBUTING TO FRAUDS. </vt:lpstr>
      <vt:lpstr>WHAT IS A LACK OF INTERNAL CONTROLS?</vt:lpstr>
      <vt:lpstr>THIS DESCRIBES THE TYPE OF RISK THAT REMAINS AFTER INTERNAL CONTROLS ARE ACCOUNTED FOR. </vt:lpstr>
      <vt:lpstr>WHAT IS RESIDUAL RISK?</vt:lpstr>
      <vt:lpstr>EVALUATING THE LIKELIHOOD AND SIGNIFICANCE OF SPECIFIC FRAUD SCHEMES IS A KEY COMPONENT OF PERFORMING WHAT TYPE OF ENGAGEMENT? </vt:lpstr>
      <vt:lpstr>WHAT IS A FRAUD RISK ASSESSMENT?</vt:lpstr>
      <vt:lpstr>ACCORDING TO THE ACFE’S OCCUPATIONAL FRAUD 2022: A REPORT TO THE NATIONS, ORGANIZATIONS THAT HAD THIS ANTI-FRAUD CONTROL IN PLACE SAW A 54% REDUCTION IN THE MEDIAN LOSS PER FRAUD CASE. </vt:lpstr>
      <vt:lpstr>WHAT IS JOB ROTATION OR MANDATORY VACATION?</vt:lpstr>
      <vt:lpstr>THIS ENERGY COMPANY DECLARED BANKRUPTCY IN 2001 AFTER ALLEGATIONS OF MASSIVE ACCOUNTING FRAUD WIPED OUT $78 BILLION IN STOCK MARKET VALUE AND LED TO THE COLLAPSE OF ACCOUNTING FIRM ARTHUR ANDERSEN. </vt:lpstr>
      <vt:lpstr>WHAT IS ENRON?</vt:lpstr>
      <vt:lpstr>INFAMOUS CONMAN FRANK ABAGNALE JR. HAD HIS FRAUDS IMMORTALIZED IN THIS 2002 MOVIE. </vt:lpstr>
      <vt:lpstr>WHAT IS “CATCH ME IF YOU CAN?”</vt:lpstr>
      <vt:lpstr>THIS DISGRACED AMERICAN FINANCIER WAS ARRESTED IN DECEMBER 2008 FOR RUNNING A PONZI SCHEME ESTIMATED TO BE WORTH NEARLY $65 BILLION. </vt:lpstr>
      <vt:lpstr>WHO IS BERNIE MADOFF?</vt:lpstr>
      <vt:lpstr>HOLLYWOOD BLOCKBUSTER "THE WOLF OF WALL STREET" DEPICTED THE FRAUDULENT BUSINESS PRACTICES OF THIS PENNY-STOCK SCAMMER.</vt:lpstr>
      <vt:lpstr>WHO IS JORDAN BELFORT?</vt:lpstr>
      <vt:lpstr>GEORGE C. PARKER WAS AN AMERICAN CON MAN BEST KNOWN FOR HIS SURPRISINGLY SUCCESSFUL ATTEMPTS TO "SELL" THIS NEW YORK CITY LANDMARK. </vt:lpstr>
      <vt:lpstr>WHAT IS THE BROOKLYN BRIDGE?</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Sarah Hofmann</dc:creator>
  <cp:lastModifiedBy>Sarah Thompson</cp:lastModifiedBy>
  <cp:revision>24</cp:revision>
  <dcterms:modified xsi:type="dcterms:W3CDTF">2022-04-08T20:35:45Z</dcterms:modified>
  <cp:contentStatus/>
</cp:coreProperties>
</file>